
<file path=[Content_Types].xml><?xml version="1.0" encoding="utf-8"?>
<Types xmlns="http://schemas.openxmlformats.org/package/2006/content-types">
  <Default Extension="png" ContentType="image/png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Default Extension="rels" ContentType="application/vnd.openxmlformats-package.relationships+xml"/>
  <Default Extension="jpeg" ContentType="image/jpeg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8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170D3-D8CD-4CF4-95B5-B90F201EB9A2}" type="datetimeFigureOut">
              <a:rPr lang="en-US" smtClean="0"/>
              <a:pPr/>
              <a:t>5/14/09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749CC-6595-4E82-8257-7D339ACF4A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749CC-6595-4E82-8257-7D339ACF4A5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858D918-0A37-4974-A9B5-4EB416545D06}" type="datetime1">
              <a:rPr lang="en-US" smtClean="0"/>
              <a:pPr/>
              <a:t>5/14/09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D60C02E-45E9-4BD1-9054-85D11EC0CD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78C80-9A65-4C0C-9549-C08091AB53CD}" type="datetime1">
              <a:rPr lang="en-US" smtClean="0"/>
              <a:pPr/>
              <a:t>5/14/09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C02E-45E9-4BD1-9054-85D11EC0C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9AEA0-6FDD-42CD-8935-C1D746D560C8}" type="datetime1">
              <a:rPr lang="en-US" smtClean="0"/>
              <a:pPr/>
              <a:t>5/14/09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C02E-45E9-4BD1-9054-85D11EC0CD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FF7B-17CD-4827-B97E-A1FD48CFA977}" type="datetime1">
              <a:rPr lang="en-US" smtClean="0"/>
              <a:pPr/>
              <a:t>5/14/09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C02E-45E9-4BD1-9054-85D11EC0CD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F48C413-B0B1-47BE-BE17-1A1ED96E43C5}" type="datetime1">
              <a:rPr lang="en-US" smtClean="0"/>
              <a:pPr/>
              <a:t>5/14/09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D60C02E-45E9-4BD1-9054-85D11EC0CD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8C8B-B7C0-4506-9687-34044528C9AA}" type="datetime1">
              <a:rPr lang="en-US" smtClean="0"/>
              <a:pPr/>
              <a:t>5/14/09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C02E-45E9-4BD1-9054-85D11EC0CD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560F-AA2D-4C1D-BEE7-273112714722}" type="datetime1">
              <a:rPr lang="en-US" smtClean="0"/>
              <a:pPr/>
              <a:t>5/14/09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C02E-45E9-4BD1-9054-85D11EC0CD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7EF29-B8E7-4E58-BF72-DCFDB3CA4B0B}" type="datetime1">
              <a:rPr lang="en-US" smtClean="0"/>
              <a:pPr/>
              <a:t>5/14/09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C02E-45E9-4BD1-9054-85D11EC0CD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D9B3-13E0-44D6-B559-ED2C1487D5B4}" type="datetime1">
              <a:rPr lang="en-US" smtClean="0"/>
              <a:pPr/>
              <a:t>5/14/09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C02E-45E9-4BD1-9054-85D11EC0CD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2640-7844-4753-B96A-D7FEB93021FB}" type="datetime1">
              <a:rPr lang="en-US" smtClean="0"/>
              <a:pPr/>
              <a:t>5/14/09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C02E-45E9-4BD1-9054-85D11EC0CD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DC0E-EC65-4B64-B118-297B465D4F08}" type="datetime1">
              <a:rPr lang="en-US" smtClean="0"/>
              <a:pPr/>
              <a:t>5/14/09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C02E-45E9-4BD1-9054-85D11EC0CD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C35B704-7850-4965-84BE-D358474BC5CE}" type="datetime1">
              <a:rPr lang="en-US" smtClean="0"/>
              <a:pPr/>
              <a:t>5/14/09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D60C02E-45E9-4BD1-9054-85D11EC0CD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Mapping the MIT Mail System</a:t>
            </a:r>
            <a:br>
              <a:rPr lang="en-US" dirty="0" smtClean="0"/>
            </a:br>
            <a:r>
              <a:rPr lang="en-US" dirty="0" smtClean="0"/>
              <a:t>An approximate sketch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Jacob Morzinski</a:t>
            </a:r>
          </a:p>
        </p:txBody>
      </p:sp>
      <p:pic>
        <p:nvPicPr>
          <p:cNvPr id="40" name="Picture 39" descr="Picture 1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762000"/>
            <a:ext cx="5334000" cy="256536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Version 1: at first, things are simple</a:t>
            </a:r>
            <a:endParaRPr lang="en-US" dirty="0"/>
          </a:p>
        </p:txBody>
      </p:sp>
      <p:sp>
        <p:nvSpPr>
          <p:cNvPr id="14" name="16-Point Star 13"/>
          <p:cNvSpPr/>
          <p:nvPr/>
        </p:nvSpPr>
        <p:spPr>
          <a:xfrm>
            <a:off x="609600" y="1676400"/>
            <a:ext cx="1524000" cy="3352800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Internet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7086600" y="3048000"/>
            <a:ext cx="1371600" cy="533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400800" y="2971800"/>
            <a:ext cx="6096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4800599" y="3200400"/>
            <a:ext cx="2188029" cy="337457"/>
          </a:xfrm>
          <a:custGeom>
            <a:avLst/>
            <a:gdLst>
              <a:gd name="connsiteX0" fmla="*/ 2427514 w 2427514"/>
              <a:gd name="connsiteY0" fmla="*/ 65315 h 87086"/>
              <a:gd name="connsiteX1" fmla="*/ 1371600 w 2427514"/>
              <a:gd name="connsiteY1" fmla="*/ 76200 h 87086"/>
              <a:gd name="connsiteX2" fmla="*/ 0 w 2427514"/>
              <a:gd name="connsiteY2" fmla="*/ 0 h 87086"/>
              <a:gd name="connsiteX0" fmla="*/ 2427514 w 2427514"/>
              <a:gd name="connsiteY0" fmla="*/ 65315 h 1458686"/>
              <a:gd name="connsiteX1" fmla="*/ 1371600 w 2427514"/>
              <a:gd name="connsiteY1" fmla="*/ 1447800 h 1458686"/>
              <a:gd name="connsiteX2" fmla="*/ 0 w 2427514"/>
              <a:gd name="connsiteY2" fmla="*/ 0 h 1458686"/>
              <a:gd name="connsiteX0" fmla="*/ 2427514 w 2427514"/>
              <a:gd name="connsiteY0" fmla="*/ 65315 h 1458686"/>
              <a:gd name="connsiteX1" fmla="*/ 1371600 w 2427514"/>
              <a:gd name="connsiteY1" fmla="*/ 1447800 h 1458686"/>
              <a:gd name="connsiteX2" fmla="*/ 0 w 2427514"/>
              <a:gd name="connsiteY2" fmla="*/ 0 h 1458686"/>
              <a:gd name="connsiteX0" fmla="*/ 2427514 w 2428421"/>
              <a:gd name="connsiteY0" fmla="*/ 65315 h 1458686"/>
              <a:gd name="connsiteX1" fmla="*/ 1371600 w 2428421"/>
              <a:gd name="connsiteY1" fmla="*/ 1447800 h 1458686"/>
              <a:gd name="connsiteX2" fmla="*/ 0 w 2428421"/>
              <a:gd name="connsiteY2" fmla="*/ 0 h 1458686"/>
              <a:gd name="connsiteX0" fmla="*/ 2427514 w 2428421"/>
              <a:gd name="connsiteY0" fmla="*/ 65315 h 1458686"/>
              <a:gd name="connsiteX1" fmla="*/ 1371600 w 2428421"/>
              <a:gd name="connsiteY1" fmla="*/ 1447800 h 1458686"/>
              <a:gd name="connsiteX2" fmla="*/ 0 w 2428421"/>
              <a:gd name="connsiteY2" fmla="*/ 0 h 1458686"/>
              <a:gd name="connsiteX0" fmla="*/ 2427514 w 2428421"/>
              <a:gd name="connsiteY0" fmla="*/ 65315 h 1469571"/>
              <a:gd name="connsiteX1" fmla="*/ 1371600 w 2428421"/>
              <a:gd name="connsiteY1" fmla="*/ 1447800 h 1469571"/>
              <a:gd name="connsiteX2" fmla="*/ 0 w 2428421"/>
              <a:gd name="connsiteY2" fmla="*/ 0 h 1469571"/>
              <a:gd name="connsiteX0" fmla="*/ 2427514 w 2427514"/>
              <a:gd name="connsiteY0" fmla="*/ 65315 h 1469571"/>
              <a:gd name="connsiteX1" fmla="*/ 1371600 w 2427514"/>
              <a:gd name="connsiteY1" fmla="*/ 1447800 h 1469571"/>
              <a:gd name="connsiteX2" fmla="*/ 0 w 2427514"/>
              <a:gd name="connsiteY2" fmla="*/ 0 h 1469571"/>
              <a:gd name="connsiteX0" fmla="*/ 2427514 w 2427514"/>
              <a:gd name="connsiteY0" fmla="*/ 65315 h 1469571"/>
              <a:gd name="connsiteX1" fmla="*/ 1371600 w 2427514"/>
              <a:gd name="connsiteY1" fmla="*/ 1447800 h 1469571"/>
              <a:gd name="connsiteX2" fmla="*/ 0 w 2427514"/>
              <a:gd name="connsiteY2" fmla="*/ 0 h 1469571"/>
              <a:gd name="connsiteX0" fmla="*/ 2427514 w 2427514"/>
              <a:gd name="connsiteY0" fmla="*/ 65315 h 707571"/>
              <a:gd name="connsiteX1" fmla="*/ 1371600 w 2427514"/>
              <a:gd name="connsiteY1" fmla="*/ 685800 h 707571"/>
              <a:gd name="connsiteX2" fmla="*/ 0 w 2427514"/>
              <a:gd name="connsiteY2" fmla="*/ 0 h 707571"/>
              <a:gd name="connsiteX0" fmla="*/ 2427514 w 2427514"/>
              <a:gd name="connsiteY0" fmla="*/ 293915 h 734786"/>
              <a:gd name="connsiteX1" fmla="*/ 1371600 w 2427514"/>
              <a:gd name="connsiteY1" fmla="*/ 685800 h 734786"/>
              <a:gd name="connsiteX2" fmla="*/ 0 w 2427514"/>
              <a:gd name="connsiteY2" fmla="*/ 0 h 734786"/>
              <a:gd name="connsiteX0" fmla="*/ 2427514 w 2427514"/>
              <a:gd name="connsiteY0" fmla="*/ 293915 h 734786"/>
              <a:gd name="connsiteX1" fmla="*/ 1371600 w 2427514"/>
              <a:gd name="connsiteY1" fmla="*/ 685800 h 734786"/>
              <a:gd name="connsiteX2" fmla="*/ 0 w 2427514"/>
              <a:gd name="connsiteY2" fmla="*/ 0 h 734786"/>
              <a:gd name="connsiteX0" fmla="*/ 2427514 w 2427514"/>
              <a:gd name="connsiteY0" fmla="*/ 293915 h 446314"/>
              <a:gd name="connsiteX1" fmla="*/ 953063 w 2427514"/>
              <a:gd name="connsiteY1" fmla="*/ 304800 h 446314"/>
              <a:gd name="connsiteX2" fmla="*/ 0 w 2427514"/>
              <a:gd name="connsiteY2" fmla="*/ 0 h 446314"/>
              <a:gd name="connsiteX0" fmla="*/ 2427514 w 2427514"/>
              <a:gd name="connsiteY0" fmla="*/ 293915 h 293915"/>
              <a:gd name="connsiteX1" fmla="*/ 0 w 2427514"/>
              <a:gd name="connsiteY1" fmla="*/ 0 h 293915"/>
              <a:gd name="connsiteX0" fmla="*/ 2427514 w 2427514"/>
              <a:gd name="connsiteY0" fmla="*/ 293915 h 598714"/>
              <a:gd name="connsiteX1" fmla="*/ 1877437 w 2427514"/>
              <a:gd name="connsiteY1" fmla="*/ 598714 h 598714"/>
              <a:gd name="connsiteX2" fmla="*/ 0 w 2427514"/>
              <a:gd name="connsiteY2" fmla="*/ 0 h 598714"/>
              <a:gd name="connsiteX0" fmla="*/ 2427514 w 2427514"/>
              <a:gd name="connsiteY0" fmla="*/ 293915 h 613228"/>
              <a:gd name="connsiteX1" fmla="*/ 1877437 w 2427514"/>
              <a:gd name="connsiteY1" fmla="*/ 598714 h 613228"/>
              <a:gd name="connsiteX2" fmla="*/ 0 w 2427514"/>
              <a:gd name="connsiteY2" fmla="*/ 0 h 613228"/>
              <a:gd name="connsiteX0" fmla="*/ 2427514 w 2427514"/>
              <a:gd name="connsiteY0" fmla="*/ 293915 h 395515"/>
              <a:gd name="connsiteX1" fmla="*/ 1291485 w 2427514"/>
              <a:gd name="connsiteY1" fmla="*/ 293914 h 395515"/>
              <a:gd name="connsiteX2" fmla="*/ 0 w 2427514"/>
              <a:gd name="connsiteY2" fmla="*/ 0 h 395515"/>
              <a:gd name="connsiteX0" fmla="*/ 2427514 w 2427514"/>
              <a:gd name="connsiteY0" fmla="*/ 293915 h 816429"/>
              <a:gd name="connsiteX1" fmla="*/ 1913311 w 2427514"/>
              <a:gd name="connsiteY1" fmla="*/ 816429 h 816429"/>
              <a:gd name="connsiteX2" fmla="*/ 1291485 w 2427514"/>
              <a:gd name="connsiteY2" fmla="*/ 293914 h 816429"/>
              <a:gd name="connsiteX3" fmla="*/ 0 w 2427514"/>
              <a:gd name="connsiteY3" fmla="*/ 0 h 816429"/>
              <a:gd name="connsiteX0" fmla="*/ 2427514 w 2427514"/>
              <a:gd name="connsiteY0" fmla="*/ 293915 h 342900"/>
              <a:gd name="connsiteX1" fmla="*/ 1291485 w 2427514"/>
              <a:gd name="connsiteY1" fmla="*/ 293914 h 342900"/>
              <a:gd name="connsiteX2" fmla="*/ 0 w 2427514"/>
              <a:gd name="connsiteY2" fmla="*/ 0 h 342900"/>
              <a:gd name="connsiteX0" fmla="*/ 2427514 w 2427514"/>
              <a:gd name="connsiteY0" fmla="*/ 293915 h 293915"/>
              <a:gd name="connsiteX1" fmla="*/ 0 w 2427514"/>
              <a:gd name="connsiteY1" fmla="*/ 0 h 293915"/>
              <a:gd name="connsiteX0" fmla="*/ 2427514 w 2427514"/>
              <a:gd name="connsiteY0" fmla="*/ 293915 h 293915"/>
              <a:gd name="connsiteX1" fmla="*/ 0 w 2427514"/>
              <a:gd name="connsiteY1" fmla="*/ 0 h 293915"/>
              <a:gd name="connsiteX0" fmla="*/ 1423025 w 1423025"/>
              <a:gd name="connsiteY0" fmla="*/ 0 h 1077685"/>
              <a:gd name="connsiteX1" fmla="*/ 0 w 1423025"/>
              <a:gd name="connsiteY1" fmla="*/ 1077685 h 1077685"/>
              <a:gd name="connsiteX0" fmla="*/ 1423025 w 1423025"/>
              <a:gd name="connsiteY0" fmla="*/ 0 h 1077685"/>
              <a:gd name="connsiteX1" fmla="*/ 0 w 1423025"/>
              <a:gd name="connsiteY1" fmla="*/ 1077685 h 1077685"/>
              <a:gd name="connsiteX0" fmla="*/ 1423025 w 1423025"/>
              <a:gd name="connsiteY0" fmla="*/ 0 h 696685"/>
              <a:gd name="connsiteX1" fmla="*/ 0 w 1423025"/>
              <a:gd name="connsiteY1" fmla="*/ 696685 h 696685"/>
              <a:gd name="connsiteX0" fmla="*/ 2427513 w 2427513"/>
              <a:gd name="connsiteY0" fmla="*/ 925286 h 1284514"/>
              <a:gd name="connsiteX1" fmla="*/ 0 w 2427513"/>
              <a:gd name="connsiteY1" fmla="*/ 250371 h 1284514"/>
              <a:gd name="connsiteX0" fmla="*/ 2427513 w 2427513"/>
              <a:gd name="connsiteY0" fmla="*/ 674915 h 1034143"/>
              <a:gd name="connsiteX1" fmla="*/ 0 w 2427513"/>
              <a:gd name="connsiteY1" fmla="*/ 0 h 1034143"/>
              <a:gd name="connsiteX0" fmla="*/ 2427513 w 2427513"/>
              <a:gd name="connsiteY0" fmla="*/ 674915 h 674915"/>
              <a:gd name="connsiteX1" fmla="*/ 2403597 w 2427513"/>
              <a:gd name="connsiteY1" fmla="*/ 293914 h 674915"/>
              <a:gd name="connsiteX2" fmla="*/ 0 w 2427513"/>
              <a:gd name="connsiteY2" fmla="*/ 0 h 674915"/>
              <a:gd name="connsiteX0" fmla="*/ 2427513 w 2427513"/>
              <a:gd name="connsiteY0" fmla="*/ 674915 h 674915"/>
              <a:gd name="connsiteX1" fmla="*/ 2403597 w 2427513"/>
              <a:gd name="connsiteY1" fmla="*/ 293914 h 674915"/>
              <a:gd name="connsiteX2" fmla="*/ 0 w 2427513"/>
              <a:gd name="connsiteY2" fmla="*/ 0 h 674915"/>
              <a:gd name="connsiteX0" fmla="*/ 2403597 w 2403597"/>
              <a:gd name="connsiteY0" fmla="*/ 293914 h 337457"/>
              <a:gd name="connsiteX1" fmla="*/ 0 w 2403597"/>
              <a:gd name="connsiteY1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03597" h="337457">
                <a:moveTo>
                  <a:pt x="2403597" y="293914"/>
                </a:moveTo>
                <a:cubicBezTo>
                  <a:pt x="1881423" y="337457"/>
                  <a:pt x="522176" y="163286"/>
                  <a:pt x="0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4" name="Rectangle 33"/>
          <p:cNvSpPr/>
          <p:nvPr/>
        </p:nvSpPr>
        <p:spPr>
          <a:xfrm>
            <a:off x="3810000" y="2514600"/>
            <a:ext cx="914400" cy="609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Mailhub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37" name="Rectangle 36"/>
          <p:cNvSpPr/>
          <p:nvPr/>
        </p:nvSpPr>
        <p:spPr>
          <a:xfrm>
            <a:off x="5257800" y="2514600"/>
            <a:ext cx="1066800" cy="609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Post Office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800598" y="2819400"/>
            <a:ext cx="3810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4800600" y="2286000"/>
            <a:ext cx="228600" cy="1531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4876800" y="1524000"/>
            <a:ext cx="1219200" cy="7620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Other</a:t>
            </a:r>
          </a:p>
          <a:p>
            <a:pPr algn="ctr"/>
            <a:r>
              <a:rPr lang="en-US" sz="1400" dirty="0" smtClean="0"/>
              <a:t>MIT systems</a:t>
            </a:r>
            <a:endParaRPr lang="en-US" sz="1400" dirty="0"/>
          </a:p>
        </p:txBody>
      </p:sp>
      <p:cxnSp>
        <p:nvCxnSpPr>
          <p:cNvPr id="42" name="Straight Arrow Connector 41"/>
          <p:cNvCxnSpPr/>
          <p:nvPr/>
        </p:nvCxnSpPr>
        <p:spPr>
          <a:xfrm rot="10800000">
            <a:off x="2514600" y="2970212"/>
            <a:ext cx="1219200" cy="15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514599" y="2819400"/>
            <a:ext cx="12192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438400" y="5334000"/>
            <a:ext cx="6250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 Mailhubs have delivery rules for every @mit.edu address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Delivery rules come from </a:t>
            </a:r>
            <a:r>
              <a:rPr lang="en-US" dirty="0" smtClean="0"/>
              <a:t>Moira </a:t>
            </a:r>
            <a:r>
              <a:rPr lang="en-US" dirty="0" smtClean="0"/>
              <a:t>lists and</a:t>
            </a:r>
            <a:r>
              <a:rPr lang="en-US" dirty="0" smtClean="0"/>
              <a:t> forwarding (chpobox)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Early mail clients are usually configured by experts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865613" y="2237601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“mit.edu”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2: personal computers arrive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2514600" y="2970212"/>
            <a:ext cx="1219200" cy="15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7086600" y="35052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 rot="10800000">
            <a:off x="4343400" y="32004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400800" y="2971800"/>
            <a:ext cx="6096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 flipV="1">
            <a:off x="5943600" y="3733800"/>
            <a:ext cx="10668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>
            <a:off x="4800599" y="3189514"/>
            <a:ext cx="2188029" cy="304800"/>
          </a:xfrm>
          <a:custGeom>
            <a:avLst/>
            <a:gdLst>
              <a:gd name="connsiteX0" fmla="*/ 2427514 w 2427514"/>
              <a:gd name="connsiteY0" fmla="*/ 65315 h 87086"/>
              <a:gd name="connsiteX1" fmla="*/ 1371600 w 2427514"/>
              <a:gd name="connsiteY1" fmla="*/ 76200 h 87086"/>
              <a:gd name="connsiteX2" fmla="*/ 0 w 2427514"/>
              <a:gd name="connsiteY2" fmla="*/ 0 h 87086"/>
              <a:gd name="connsiteX0" fmla="*/ 2427514 w 2427514"/>
              <a:gd name="connsiteY0" fmla="*/ 65315 h 1458686"/>
              <a:gd name="connsiteX1" fmla="*/ 1371600 w 2427514"/>
              <a:gd name="connsiteY1" fmla="*/ 1447800 h 1458686"/>
              <a:gd name="connsiteX2" fmla="*/ 0 w 2427514"/>
              <a:gd name="connsiteY2" fmla="*/ 0 h 1458686"/>
              <a:gd name="connsiteX0" fmla="*/ 2427514 w 2427514"/>
              <a:gd name="connsiteY0" fmla="*/ 65315 h 1458686"/>
              <a:gd name="connsiteX1" fmla="*/ 1371600 w 2427514"/>
              <a:gd name="connsiteY1" fmla="*/ 1447800 h 1458686"/>
              <a:gd name="connsiteX2" fmla="*/ 0 w 2427514"/>
              <a:gd name="connsiteY2" fmla="*/ 0 h 1458686"/>
              <a:gd name="connsiteX0" fmla="*/ 2427514 w 2428421"/>
              <a:gd name="connsiteY0" fmla="*/ 65315 h 1458686"/>
              <a:gd name="connsiteX1" fmla="*/ 1371600 w 2428421"/>
              <a:gd name="connsiteY1" fmla="*/ 1447800 h 1458686"/>
              <a:gd name="connsiteX2" fmla="*/ 0 w 2428421"/>
              <a:gd name="connsiteY2" fmla="*/ 0 h 1458686"/>
              <a:gd name="connsiteX0" fmla="*/ 2427514 w 2428421"/>
              <a:gd name="connsiteY0" fmla="*/ 65315 h 1458686"/>
              <a:gd name="connsiteX1" fmla="*/ 1371600 w 2428421"/>
              <a:gd name="connsiteY1" fmla="*/ 1447800 h 1458686"/>
              <a:gd name="connsiteX2" fmla="*/ 0 w 2428421"/>
              <a:gd name="connsiteY2" fmla="*/ 0 h 1458686"/>
              <a:gd name="connsiteX0" fmla="*/ 2427514 w 2428421"/>
              <a:gd name="connsiteY0" fmla="*/ 65315 h 1469571"/>
              <a:gd name="connsiteX1" fmla="*/ 1371600 w 2428421"/>
              <a:gd name="connsiteY1" fmla="*/ 1447800 h 1469571"/>
              <a:gd name="connsiteX2" fmla="*/ 0 w 2428421"/>
              <a:gd name="connsiteY2" fmla="*/ 0 h 1469571"/>
              <a:gd name="connsiteX0" fmla="*/ 2427514 w 2427514"/>
              <a:gd name="connsiteY0" fmla="*/ 65315 h 1469571"/>
              <a:gd name="connsiteX1" fmla="*/ 1371600 w 2427514"/>
              <a:gd name="connsiteY1" fmla="*/ 1447800 h 1469571"/>
              <a:gd name="connsiteX2" fmla="*/ 0 w 2427514"/>
              <a:gd name="connsiteY2" fmla="*/ 0 h 1469571"/>
              <a:gd name="connsiteX0" fmla="*/ 2427514 w 2427514"/>
              <a:gd name="connsiteY0" fmla="*/ 65315 h 1469571"/>
              <a:gd name="connsiteX1" fmla="*/ 1371600 w 2427514"/>
              <a:gd name="connsiteY1" fmla="*/ 1447800 h 1469571"/>
              <a:gd name="connsiteX2" fmla="*/ 0 w 2427514"/>
              <a:gd name="connsiteY2" fmla="*/ 0 h 1469571"/>
              <a:gd name="connsiteX0" fmla="*/ 2427514 w 2427514"/>
              <a:gd name="connsiteY0" fmla="*/ 65315 h 707571"/>
              <a:gd name="connsiteX1" fmla="*/ 1371600 w 2427514"/>
              <a:gd name="connsiteY1" fmla="*/ 685800 h 707571"/>
              <a:gd name="connsiteX2" fmla="*/ 0 w 2427514"/>
              <a:gd name="connsiteY2" fmla="*/ 0 h 707571"/>
              <a:gd name="connsiteX0" fmla="*/ 2427514 w 2427514"/>
              <a:gd name="connsiteY0" fmla="*/ 293915 h 734786"/>
              <a:gd name="connsiteX1" fmla="*/ 1371600 w 2427514"/>
              <a:gd name="connsiteY1" fmla="*/ 685800 h 734786"/>
              <a:gd name="connsiteX2" fmla="*/ 0 w 2427514"/>
              <a:gd name="connsiteY2" fmla="*/ 0 h 734786"/>
              <a:gd name="connsiteX0" fmla="*/ 2427514 w 2427514"/>
              <a:gd name="connsiteY0" fmla="*/ 293915 h 734786"/>
              <a:gd name="connsiteX1" fmla="*/ 1371600 w 2427514"/>
              <a:gd name="connsiteY1" fmla="*/ 685800 h 734786"/>
              <a:gd name="connsiteX2" fmla="*/ 0 w 2427514"/>
              <a:gd name="connsiteY2" fmla="*/ 0 h 734786"/>
              <a:gd name="connsiteX0" fmla="*/ 2427514 w 2427514"/>
              <a:gd name="connsiteY0" fmla="*/ 293915 h 446314"/>
              <a:gd name="connsiteX1" fmla="*/ 953063 w 2427514"/>
              <a:gd name="connsiteY1" fmla="*/ 304800 h 446314"/>
              <a:gd name="connsiteX2" fmla="*/ 0 w 2427514"/>
              <a:gd name="connsiteY2" fmla="*/ 0 h 446314"/>
              <a:gd name="connsiteX0" fmla="*/ 2427514 w 2427514"/>
              <a:gd name="connsiteY0" fmla="*/ 293915 h 293915"/>
              <a:gd name="connsiteX1" fmla="*/ 0 w 2427514"/>
              <a:gd name="connsiteY1" fmla="*/ 0 h 293915"/>
              <a:gd name="connsiteX0" fmla="*/ 2427514 w 2427514"/>
              <a:gd name="connsiteY0" fmla="*/ 293915 h 598714"/>
              <a:gd name="connsiteX1" fmla="*/ 1877437 w 2427514"/>
              <a:gd name="connsiteY1" fmla="*/ 598714 h 598714"/>
              <a:gd name="connsiteX2" fmla="*/ 0 w 2427514"/>
              <a:gd name="connsiteY2" fmla="*/ 0 h 598714"/>
              <a:gd name="connsiteX0" fmla="*/ 2427514 w 2427514"/>
              <a:gd name="connsiteY0" fmla="*/ 293915 h 613228"/>
              <a:gd name="connsiteX1" fmla="*/ 1877437 w 2427514"/>
              <a:gd name="connsiteY1" fmla="*/ 598714 h 613228"/>
              <a:gd name="connsiteX2" fmla="*/ 0 w 2427514"/>
              <a:gd name="connsiteY2" fmla="*/ 0 h 613228"/>
              <a:gd name="connsiteX0" fmla="*/ 2427514 w 2427514"/>
              <a:gd name="connsiteY0" fmla="*/ 293915 h 395515"/>
              <a:gd name="connsiteX1" fmla="*/ 1291485 w 2427514"/>
              <a:gd name="connsiteY1" fmla="*/ 293914 h 395515"/>
              <a:gd name="connsiteX2" fmla="*/ 0 w 2427514"/>
              <a:gd name="connsiteY2" fmla="*/ 0 h 395515"/>
              <a:gd name="connsiteX0" fmla="*/ 2427514 w 2427514"/>
              <a:gd name="connsiteY0" fmla="*/ 293915 h 816429"/>
              <a:gd name="connsiteX1" fmla="*/ 1913311 w 2427514"/>
              <a:gd name="connsiteY1" fmla="*/ 816429 h 816429"/>
              <a:gd name="connsiteX2" fmla="*/ 1291485 w 2427514"/>
              <a:gd name="connsiteY2" fmla="*/ 293914 h 816429"/>
              <a:gd name="connsiteX3" fmla="*/ 0 w 2427514"/>
              <a:gd name="connsiteY3" fmla="*/ 0 h 816429"/>
              <a:gd name="connsiteX0" fmla="*/ 2427514 w 2427514"/>
              <a:gd name="connsiteY0" fmla="*/ 293915 h 342900"/>
              <a:gd name="connsiteX1" fmla="*/ 1291485 w 2427514"/>
              <a:gd name="connsiteY1" fmla="*/ 293914 h 342900"/>
              <a:gd name="connsiteX2" fmla="*/ 0 w 2427514"/>
              <a:gd name="connsiteY2" fmla="*/ 0 h 342900"/>
              <a:gd name="connsiteX0" fmla="*/ 2427514 w 2427514"/>
              <a:gd name="connsiteY0" fmla="*/ 293915 h 293915"/>
              <a:gd name="connsiteX1" fmla="*/ 0 w 2427514"/>
              <a:gd name="connsiteY1" fmla="*/ 0 h 293915"/>
              <a:gd name="connsiteX0" fmla="*/ 2427514 w 2427514"/>
              <a:gd name="connsiteY0" fmla="*/ 293915 h 293915"/>
              <a:gd name="connsiteX1" fmla="*/ 0 w 2427514"/>
              <a:gd name="connsiteY1" fmla="*/ 0 h 293915"/>
              <a:gd name="connsiteX0" fmla="*/ 1423025 w 1423025"/>
              <a:gd name="connsiteY0" fmla="*/ 0 h 1077685"/>
              <a:gd name="connsiteX1" fmla="*/ 0 w 1423025"/>
              <a:gd name="connsiteY1" fmla="*/ 1077685 h 1077685"/>
              <a:gd name="connsiteX0" fmla="*/ 1423025 w 1423025"/>
              <a:gd name="connsiteY0" fmla="*/ 0 h 1077685"/>
              <a:gd name="connsiteX1" fmla="*/ 0 w 1423025"/>
              <a:gd name="connsiteY1" fmla="*/ 1077685 h 1077685"/>
              <a:gd name="connsiteX0" fmla="*/ 1423025 w 1423025"/>
              <a:gd name="connsiteY0" fmla="*/ 0 h 696685"/>
              <a:gd name="connsiteX1" fmla="*/ 0 w 1423025"/>
              <a:gd name="connsiteY1" fmla="*/ 696685 h 696685"/>
              <a:gd name="connsiteX0" fmla="*/ 2427513 w 2427513"/>
              <a:gd name="connsiteY0" fmla="*/ 925286 h 1284514"/>
              <a:gd name="connsiteX1" fmla="*/ 0 w 2427513"/>
              <a:gd name="connsiteY1" fmla="*/ 250371 h 1284514"/>
              <a:gd name="connsiteX0" fmla="*/ 2427513 w 2427513"/>
              <a:gd name="connsiteY0" fmla="*/ 674915 h 1034143"/>
              <a:gd name="connsiteX1" fmla="*/ 0 w 2427513"/>
              <a:gd name="connsiteY1" fmla="*/ 0 h 1034143"/>
              <a:gd name="connsiteX0" fmla="*/ 2427513 w 2427513"/>
              <a:gd name="connsiteY0" fmla="*/ 674915 h 674915"/>
              <a:gd name="connsiteX1" fmla="*/ 2403597 w 2427513"/>
              <a:gd name="connsiteY1" fmla="*/ 293914 h 674915"/>
              <a:gd name="connsiteX2" fmla="*/ 0 w 2427513"/>
              <a:gd name="connsiteY2" fmla="*/ 0 h 674915"/>
              <a:gd name="connsiteX0" fmla="*/ 2427513 w 2427513"/>
              <a:gd name="connsiteY0" fmla="*/ 674915 h 674915"/>
              <a:gd name="connsiteX1" fmla="*/ 2403597 w 2427513"/>
              <a:gd name="connsiteY1" fmla="*/ 293914 h 674915"/>
              <a:gd name="connsiteX2" fmla="*/ 0 w 2427513"/>
              <a:gd name="connsiteY2" fmla="*/ 0 h 674915"/>
              <a:gd name="connsiteX0" fmla="*/ 2403597 w 2403597"/>
              <a:gd name="connsiteY0" fmla="*/ 293914 h 337457"/>
              <a:gd name="connsiteX1" fmla="*/ 0 w 2403597"/>
              <a:gd name="connsiteY1" fmla="*/ 0 h 337457"/>
              <a:gd name="connsiteX0" fmla="*/ 2403597 w 2403597"/>
              <a:gd name="connsiteY0" fmla="*/ 304800 h 304800"/>
              <a:gd name="connsiteX1" fmla="*/ 0 w 2403597"/>
              <a:gd name="connsiteY1" fmla="*/ 10886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03597" h="304800">
                <a:moveTo>
                  <a:pt x="2403597" y="304800"/>
                </a:moveTo>
                <a:cubicBezTo>
                  <a:pt x="1295472" y="0"/>
                  <a:pt x="522176" y="174172"/>
                  <a:pt x="0" y="10886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514600" y="2819400"/>
            <a:ext cx="12192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0800000">
            <a:off x="2514600" y="3886200"/>
            <a:ext cx="20574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810000" y="2514600"/>
            <a:ext cx="9144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Mailhub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38" name="Rectangle 37"/>
          <p:cNvSpPr/>
          <p:nvPr/>
        </p:nvSpPr>
        <p:spPr>
          <a:xfrm>
            <a:off x="4724400" y="3581400"/>
            <a:ext cx="1143000" cy="609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Outgoing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39" name="Rectangle 38"/>
          <p:cNvSpPr/>
          <p:nvPr/>
        </p:nvSpPr>
        <p:spPr>
          <a:xfrm>
            <a:off x="5257800" y="2514600"/>
            <a:ext cx="10668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Post Office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800598" y="2819400"/>
            <a:ext cx="3810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800600" y="2209800"/>
            <a:ext cx="306388" cy="2293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4953000" y="1600200"/>
            <a:ext cx="1066800" cy="609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Other</a:t>
            </a:r>
          </a:p>
          <a:p>
            <a:pPr algn="ctr"/>
            <a:r>
              <a:rPr lang="en-US" sz="1400" dirty="0" smtClean="0"/>
              <a:t>MIT</a:t>
            </a:r>
            <a:endParaRPr lang="en-US" sz="1400" dirty="0"/>
          </a:p>
        </p:txBody>
      </p:sp>
      <p:sp>
        <p:nvSpPr>
          <p:cNvPr id="43" name="Rounded Rectangle 42"/>
          <p:cNvSpPr/>
          <p:nvPr/>
        </p:nvSpPr>
        <p:spPr>
          <a:xfrm>
            <a:off x="7086600" y="29718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sp>
        <p:nvSpPr>
          <p:cNvPr id="51" name="16-Point Star 50"/>
          <p:cNvSpPr/>
          <p:nvPr/>
        </p:nvSpPr>
        <p:spPr>
          <a:xfrm>
            <a:off x="609600" y="1676400"/>
            <a:ext cx="1524000" cy="3352800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Internet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438400" y="5334000"/>
            <a:ext cx="5006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New mail clients (Eudora)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New SMTP server (outgoing.mit.edu)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Easier for novices to configure mail client this way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865613" y="2237601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“mit.edu”</a:t>
            </a:r>
            <a:endParaRPr lang="en-US" sz="1200" dirty="0"/>
          </a:p>
        </p:txBody>
      </p:sp>
      <p:sp>
        <p:nvSpPr>
          <p:cNvPr id="58" name="TextBox 57"/>
          <p:cNvSpPr txBox="1"/>
          <p:nvPr/>
        </p:nvSpPr>
        <p:spPr>
          <a:xfrm>
            <a:off x="4741014" y="3304401"/>
            <a:ext cx="1354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“outgoing.mit.edu”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3: don’t trust the Internet</a:t>
            </a:r>
            <a:endParaRPr lang="en-US" dirty="0"/>
          </a:p>
        </p:txBody>
      </p:sp>
      <p:sp>
        <p:nvSpPr>
          <p:cNvPr id="4" name="16-Point Star 3"/>
          <p:cNvSpPr/>
          <p:nvPr/>
        </p:nvSpPr>
        <p:spPr>
          <a:xfrm>
            <a:off x="609600" y="1676400"/>
            <a:ext cx="1524000" cy="3352800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Internet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133600" y="28194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 flipV="1">
            <a:off x="2133600" y="3886200"/>
            <a:ext cx="457200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3352800" y="32004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7086600" y="32004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4343400" y="32004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7086600" y="37338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400800" y="2971800"/>
            <a:ext cx="6096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5943600" y="3733800"/>
            <a:ext cx="10668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667000" y="25146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DMZ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2667000" y="3581400"/>
            <a:ext cx="609600" cy="609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DMZ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352800" y="2819400"/>
            <a:ext cx="3810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 flipV="1">
            <a:off x="3352804" y="3886200"/>
            <a:ext cx="1219197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810000" y="2514600"/>
            <a:ext cx="9144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Mailhub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4724400" y="3581400"/>
            <a:ext cx="11430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Outgoing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5257800" y="2514600"/>
            <a:ext cx="10668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Post Office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800598" y="2819400"/>
            <a:ext cx="3810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4800600" y="2209800"/>
            <a:ext cx="306388" cy="2293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4953000" y="1600200"/>
            <a:ext cx="1066800" cy="609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Other</a:t>
            </a:r>
          </a:p>
          <a:p>
            <a:pPr algn="ctr"/>
            <a:r>
              <a:rPr lang="en-US" sz="1400" dirty="0" smtClean="0"/>
              <a:t>MIT</a:t>
            </a:r>
            <a:endParaRPr lang="en-US" sz="1400" dirty="0"/>
          </a:p>
        </p:txBody>
      </p:sp>
      <p:sp>
        <p:nvSpPr>
          <p:cNvPr id="50" name="Rounded Rectangle 49"/>
          <p:cNvSpPr/>
          <p:nvPr/>
        </p:nvSpPr>
        <p:spPr>
          <a:xfrm>
            <a:off x="7086600" y="26670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2438400" y="5334000"/>
            <a:ext cx="4656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Demilitarized Zone (DMZ) servers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Buffer against internet-based attacks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Internal mail insulated from external problems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590800" y="2237601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“mit.edu”</a:t>
            </a:r>
            <a:endParaRPr lang="en-US" sz="1200" dirty="0"/>
          </a:p>
        </p:txBody>
      </p:sp>
      <p:sp>
        <p:nvSpPr>
          <p:cNvPr id="30" name="Freeform 29"/>
          <p:cNvSpPr/>
          <p:nvPr/>
        </p:nvSpPr>
        <p:spPr>
          <a:xfrm>
            <a:off x="4800599" y="3189514"/>
            <a:ext cx="2188029" cy="304800"/>
          </a:xfrm>
          <a:custGeom>
            <a:avLst/>
            <a:gdLst>
              <a:gd name="connsiteX0" fmla="*/ 2427514 w 2427514"/>
              <a:gd name="connsiteY0" fmla="*/ 65315 h 87086"/>
              <a:gd name="connsiteX1" fmla="*/ 1371600 w 2427514"/>
              <a:gd name="connsiteY1" fmla="*/ 76200 h 87086"/>
              <a:gd name="connsiteX2" fmla="*/ 0 w 2427514"/>
              <a:gd name="connsiteY2" fmla="*/ 0 h 87086"/>
              <a:gd name="connsiteX0" fmla="*/ 2427514 w 2427514"/>
              <a:gd name="connsiteY0" fmla="*/ 65315 h 1458686"/>
              <a:gd name="connsiteX1" fmla="*/ 1371600 w 2427514"/>
              <a:gd name="connsiteY1" fmla="*/ 1447800 h 1458686"/>
              <a:gd name="connsiteX2" fmla="*/ 0 w 2427514"/>
              <a:gd name="connsiteY2" fmla="*/ 0 h 1458686"/>
              <a:gd name="connsiteX0" fmla="*/ 2427514 w 2427514"/>
              <a:gd name="connsiteY0" fmla="*/ 65315 h 1458686"/>
              <a:gd name="connsiteX1" fmla="*/ 1371600 w 2427514"/>
              <a:gd name="connsiteY1" fmla="*/ 1447800 h 1458686"/>
              <a:gd name="connsiteX2" fmla="*/ 0 w 2427514"/>
              <a:gd name="connsiteY2" fmla="*/ 0 h 1458686"/>
              <a:gd name="connsiteX0" fmla="*/ 2427514 w 2428421"/>
              <a:gd name="connsiteY0" fmla="*/ 65315 h 1458686"/>
              <a:gd name="connsiteX1" fmla="*/ 1371600 w 2428421"/>
              <a:gd name="connsiteY1" fmla="*/ 1447800 h 1458686"/>
              <a:gd name="connsiteX2" fmla="*/ 0 w 2428421"/>
              <a:gd name="connsiteY2" fmla="*/ 0 h 1458686"/>
              <a:gd name="connsiteX0" fmla="*/ 2427514 w 2428421"/>
              <a:gd name="connsiteY0" fmla="*/ 65315 h 1458686"/>
              <a:gd name="connsiteX1" fmla="*/ 1371600 w 2428421"/>
              <a:gd name="connsiteY1" fmla="*/ 1447800 h 1458686"/>
              <a:gd name="connsiteX2" fmla="*/ 0 w 2428421"/>
              <a:gd name="connsiteY2" fmla="*/ 0 h 1458686"/>
              <a:gd name="connsiteX0" fmla="*/ 2427514 w 2428421"/>
              <a:gd name="connsiteY0" fmla="*/ 65315 h 1469571"/>
              <a:gd name="connsiteX1" fmla="*/ 1371600 w 2428421"/>
              <a:gd name="connsiteY1" fmla="*/ 1447800 h 1469571"/>
              <a:gd name="connsiteX2" fmla="*/ 0 w 2428421"/>
              <a:gd name="connsiteY2" fmla="*/ 0 h 1469571"/>
              <a:gd name="connsiteX0" fmla="*/ 2427514 w 2427514"/>
              <a:gd name="connsiteY0" fmla="*/ 65315 h 1469571"/>
              <a:gd name="connsiteX1" fmla="*/ 1371600 w 2427514"/>
              <a:gd name="connsiteY1" fmla="*/ 1447800 h 1469571"/>
              <a:gd name="connsiteX2" fmla="*/ 0 w 2427514"/>
              <a:gd name="connsiteY2" fmla="*/ 0 h 1469571"/>
              <a:gd name="connsiteX0" fmla="*/ 2427514 w 2427514"/>
              <a:gd name="connsiteY0" fmla="*/ 65315 h 1469571"/>
              <a:gd name="connsiteX1" fmla="*/ 1371600 w 2427514"/>
              <a:gd name="connsiteY1" fmla="*/ 1447800 h 1469571"/>
              <a:gd name="connsiteX2" fmla="*/ 0 w 2427514"/>
              <a:gd name="connsiteY2" fmla="*/ 0 h 1469571"/>
              <a:gd name="connsiteX0" fmla="*/ 2427514 w 2427514"/>
              <a:gd name="connsiteY0" fmla="*/ 65315 h 707571"/>
              <a:gd name="connsiteX1" fmla="*/ 1371600 w 2427514"/>
              <a:gd name="connsiteY1" fmla="*/ 685800 h 707571"/>
              <a:gd name="connsiteX2" fmla="*/ 0 w 2427514"/>
              <a:gd name="connsiteY2" fmla="*/ 0 h 707571"/>
              <a:gd name="connsiteX0" fmla="*/ 2427514 w 2427514"/>
              <a:gd name="connsiteY0" fmla="*/ 293915 h 734786"/>
              <a:gd name="connsiteX1" fmla="*/ 1371600 w 2427514"/>
              <a:gd name="connsiteY1" fmla="*/ 685800 h 734786"/>
              <a:gd name="connsiteX2" fmla="*/ 0 w 2427514"/>
              <a:gd name="connsiteY2" fmla="*/ 0 h 734786"/>
              <a:gd name="connsiteX0" fmla="*/ 2427514 w 2427514"/>
              <a:gd name="connsiteY0" fmla="*/ 293915 h 734786"/>
              <a:gd name="connsiteX1" fmla="*/ 1371600 w 2427514"/>
              <a:gd name="connsiteY1" fmla="*/ 685800 h 734786"/>
              <a:gd name="connsiteX2" fmla="*/ 0 w 2427514"/>
              <a:gd name="connsiteY2" fmla="*/ 0 h 734786"/>
              <a:gd name="connsiteX0" fmla="*/ 2427514 w 2427514"/>
              <a:gd name="connsiteY0" fmla="*/ 293915 h 446314"/>
              <a:gd name="connsiteX1" fmla="*/ 953063 w 2427514"/>
              <a:gd name="connsiteY1" fmla="*/ 304800 h 446314"/>
              <a:gd name="connsiteX2" fmla="*/ 0 w 2427514"/>
              <a:gd name="connsiteY2" fmla="*/ 0 h 446314"/>
              <a:gd name="connsiteX0" fmla="*/ 2427514 w 2427514"/>
              <a:gd name="connsiteY0" fmla="*/ 293915 h 293915"/>
              <a:gd name="connsiteX1" fmla="*/ 0 w 2427514"/>
              <a:gd name="connsiteY1" fmla="*/ 0 h 293915"/>
              <a:gd name="connsiteX0" fmla="*/ 2427514 w 2427514"/>
              <a:gd name="connsiteY0" fmla="*/ 293915 h 598714"/>
              <a:gd name="connsiteX1" fmla="*/ 1877437 w 2427514"/>
              <a:gd name="connsiteY1" fmla="*/ 598714 h 598714"/>
              <a:gd name="connsiteX2" fmla="*/ 0 w 2427514"/>
              <a:gd name="connsiteY2" fmla="*/ 0 h 598714"/>
              <a:gd name="connsiteX0" fmla="*/ 2427514 w 2427514"/>
              <a:gd name="connsiteY0" fmla="*/ 293915 h 613228"/>
              <a:gd name="connsiteX1" fmla="*/ 1877437 w 2427514"/>
              <a:gd name="connsiteY1" fmla="*/ 598714 h 613228"/>
              <a:gd name="connsiteX2" fmla="*/ 0 w 2427514"/>
              <a:gd name="connsiteY2" fmla="*/ 0 h 613228"/>
              <a:gd name="connsiteX0" fmla="*/ 2427514 w 2427514"/>
              <a:gd name="connsiteY0" fmla="*/ 293915 h 395515"/>
              <a:gd name="connsiteX1" fmla="*/ 1291485 w 2427514"/>
              <a:gd name="connsiteY1" fmla="*/ 293914 h 395515"/>
              <a:gd name="connsiteX2" fmla="*/ 0 w 2427514"/>
              <a:gd name="connsiteY2" fmla="*/ 0 h 395515"/>
              <a:gd name="connsiteX0" fmla="*/ 2427514 w 2427514"/>
              <a:gd name="connsiteY0" fmla="*/ 293915 h 816429"/>
              <a:gd name="connsiteX1" fmla="*/ 1913311 w 2427514"/>
              <a:gd name="connsiteY1" fmla="*/ 816429 h 816429"/>
              <a:gd name="connsiteX2" fmla="*/ 1291485 w 2427514"/>
              <a:gd name="connsiteY2" fmla="*/ 293914 h 816429"/>
              <a:gd name="connsiteX3" fmla="*/ 0 w 2427514"/>
              <a:gd name="connsiteY3" fmla="*/ 0 h 816429"/>
              <a:gd name="connsiteX0" fmla="*/ 2427514 w 2427514"/>
              <a:gd name="connsiteY0" fmla="*/ 293915 h 342900"/>
              <a:gd name="connsiteX1" fmla="*/ 1291485 w 2427514"/>
              <a:gd name="connsiteY1" fmla="*/ 293914 h 342900"/>
              <a:gd name="connsiteX2" fmla="*/ 0 w 2427514"/>
              <a:gd name="connsiteY2" fmla="*/ 0 h 342900"/>
              <a:gd name="connsiteX0" fmla="*/ 2427514 w 2427514"/>
              <a:gd name="connsiteY0" fmla="*/ 293915 h 293915"/>
              <a:gd name="connsiteX1" fmla="*/ 0 w 2427514"/>
              <a:gd name="connsiteY1" fmla="*/ 0 h 293915"/>
              <a:gd name="connsiteX0" fmla="*/ 2427514 w 2427514"/>
              <a:gd name="connsiteY0" fmla="*/ 293915 h 293915"/>
              <a:gd name="connsiteX1" fmla="*/ 0 w 2427514"/>
              <a:gd name="connsiteY1" fmla="*/ 0 h 293915"/>
              <a:gd name="connsiteX0" fmla="*/ 1423025 w 1423025"/>
              <a:gd name="connsiteY0" fmla="*/ 0 h 1077685"/>
              <a:gd name="connsiteX1" fmla="*/ 0 w 1423025"/>
              <a:gd name="connsiteY1" fmla="*/ 1077685 h 1077685"/>
              <a:gd name="connsiteX0" fmla="*/ 1423025 w 1423025"/>
              <a:gd name="connsiteY0" fmla="*/ 0 h 1077685"/>
              <a:gd name="connsiteX1" fmla="*/ 0 w 1423025"/>
              <a:gd name="connsiteY1" fmla="*/ 1077685 h 1077685"/>
              <a:gd name="connsiteX0" fmla="*/ 1423025 w 1423025"/>
              <a:gd name="connsiteY0" fmla="*/ 0 h 696685"/>
              <a:gd name="connsiteX1" fmla="*/ 0 w 1423025"/>
              <a:gd name="connsiteY1" fmla="*/ 696685 h 696685"/>
              <a:gd name="connsiteX0" fmla="*/ 2427513 w 2427513"/>
              <a:gd name="connsiteY0" fmla="*/ 925286 h 1284514"/>
              <a:gd name="connsiteX1" fmla="*/ 0 w 2427513"/>
              <a:gd name="connsiteY1" fmla="*/ 250371 h 1284514"/>
              <a:gd name="connsiteX0" fmla="*/ 2427513 w 2427513"/>
              <a:gd name="connsiteY0" fmla="*/ 674915 h 1034143"/>
              <a:gd name="connsiteX1" fmla="*/ 0 w 2427513"/>
              <a:gd name="connsiteY1" fmla="*/ 0 h 1034143"/>
              <a:gd name="connsiteX0" fmla="*/ 2427513 w 2427513"/>
              <a:gd name="connsiteY0" fmla="*/ 674915 h 674915"/>
              <a:gd name="connsiteX1" fmla="*/ 2403597 w 2427513"/>
              <a:gd name="connsiteY1" fmla="*/ 293914 h 674915"/>
              <a:gd name="connsiteX2" fmla="*/ 0 w 2427513"/>
              <a:gd name="connsiteY2" fmla="*/ 0 h 674915"/>
              <a:gd name="connsiteX0" fmla="*/ 2427513 w 2427513"/>
              <a:gd name="connsiteY0" fmla="*/ 674915 h 674915"/>
              <a:gd name="connsiteX1" fmla="*/ 2403597 w 2427513"/>
              <a:gd name="connsiteY1" fmla="*/ 293914 h 674915"/>
              <a:gd name="connsiteX2" fmla="*/ 0 w 2427513"/>
              <a:gd name="connsiteY2" fmla="*/ 0 h 674915"/>
              <a:gd name="connsiteX0" fmla="*/ 2403597 w 2403597"/>
              <a:gd name="connsiteY0" fmla="*/ 293914 h 337457"/>
              <a:gd name="connsiteX1" fmla="*/ 0 w 2403597"/>
              <a:gd name="connsiteY1" fmla="*/ 0 h 337457"/>
              <a:gd name="connsiteX0" fmla="*/ 2403597 w 2403597"/>
              <a:gd name="connsiteY0" fmla="*/ 304800 h 304800"/>
              <a:gd name="connsiteX1" fmla="*/ 0 w 2403597"/>
              <a:gd name="connsiteY1" fmla="*/ 10886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03597" h="304800">
                <a:moveTo>
                  <a:pt x="2403597" y="304800"/>
                </a:moveTo>
                <a:cubicBezTo>
                  <a:pt x="1295472" y="0"/>
                  <a:pt x="522176" y="174172"/>
                  <a:pt x="0" y="10886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1" name="TextBox 30"/>
          <p:cNvSpPr txBox="1"/>
          <p:nvPr/>
        </p:nvSpPr>
        <p:spPr>
          <a:xfrm>
            <a:off x="4741014" y="3304401"/>
            <a:ext cx="1354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“outgoing.mit.edu”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4: spam is annoying</a:t>
            </a:r>
            <a:endParaRPr lang="en-US" dirty="0"/>
          </a:p>
        </p:txBody>
      </p:sp>
      <p:sp>
        <p:nvSpPr>
          <p:cNvPr id="4" name="16-Point Star 3"/>
          <p:cNvSpPr/>
          <p:nvPr/>
        </p:nvSpPr>
        <p:spPr>
          <a:xfrm>
            <a:off x="609600" y="1676400"/>
            <a:ext cx="1524000" cy="3352800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Internet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133600" y="28194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 flipV="1">
            <a:off x="2133600" y="3886200"/>
            <a:ext cx="457200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3352800" y="32004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800600" y="2209800"/>
            <a:ext cx="306388" cy="2293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953000" y="1600200"/>
            <a:ext cx="1066800" cy="609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Other</a:t>
            </a:r>
          </a:p>
          <a:p>
            <a:pPr algn="ctr"/>
            <a:r>
              <a:rPr lang="en-US" sz="1400" dirty="0" smtClean="0"/>
              <a:t>MIT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7086600" y="26670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sp>
        <p:nvSpPr>
          <p:cNvPr id="18" name="Rounded Rectangle 17"/>
          <p:cNvSpPr/>
          <p:nvPr/>
        </p:nvSpPr>
        <p:spPr>
          <a:xfrm>
            <a:off x="7086600" y="32004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400800" y="2971800"/>
            <a:ext cx="6096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667000" y="2514600"/>
            <a:ext cx="6096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DMZ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2667000" y="3581400"/>
            <a:ext cx="6096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DMZ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352800" y="2819400"/>
            <a:ext cx="3810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810000" y="2514600"/>
            <a:ext cx="9144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Mailhub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5257800" y="2514600"/>
            <a:ext cx="10668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Post Office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800598" y="2819400"/>
            <a:ext cx="3810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3893458" y="2111829"/>
            <a:ext cx="101599" cy="337457"/>
          </a:xfrm>
          <a:custGeom>
            <a:avLst/>
            <a:gdLst>
              <a:gd name="connsiteX0" fmla="*/ 101599 w 101599"/>
              <a:gd name="connsiteY0" fmla="*/ 337457 h 337457"/>
              <a:gd name="connsiteX1" fmla="*/ 3628 w 101599"/>
              <a:gd name="connsiteY1" fmla="*/ 174171 h 337457"/>
              <a:gd name="connsiteX2" fmla="*/ 79828 w 101599"/>
              <a:gd name="connsiteY2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9" h="337457">
                <a:moveTo>
                  <a:pt x="101599" y="337457"/>
                </a:moveTo>
                <a:cubicBezTo>
                  <a:pt x="54428" y="283935"/>
                  <a:pt x="7257" y="230414"/>
                  <a:pt x="3628" y="174171"/>
                </a:cubicBezTo>
                <a:cubicBezTo>
                  <a:pt x="0" y="117928"/>
                  <a:pt x="39914" y="58964"/>
                  <a:pt x="79828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 rot="10800000">
            <a:off x="4013201" y="2133600"/>
            <a:ext cx="101599" cy="337457"/>
          </a:xfrm>
          <a:custGeom>
            <a:avLst/>
            <a:gdLst>
              <a:gd name="connsiteX0" fmla="*/ 101599 w 101599"/>
              <a:gd name="connsiteY0" fmla="*/ 337457 h 337457"/>
              <a:gd name="connsiteX1" fmla="*/ 3628 w 101599"/>
              <a:gd name="connsiteY1" fmla="*/ 174171 h 337457"/>
              <a:gd name="connsiteX2" fmla="*/ 79828 w 101599"/>
              <a:gd name="connsiteY2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9" h="337457">
                <a:moveTo>
                  <a:pt x="101599" y="337457"/>
                </a:moveTo>
                <a:cubicBezTo>
                  <a:pt x="54428" y="283935"/>
                  <a:pt x="7257" y="230414"/>
                  <a:pt x="3628" y="174171"/>
                </a:cubicBezTo>
                <a:cubicBezTo>
                  <a:pt x="0" y="117928"/>
                  <a:pt x="39914" y="58964"/>
                  <a:pt x="79828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581400" y="1600200"/>
            <a:ext cx="8382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Spam Assassin</a:t>
            </a:r>
            <a:endParaRPr lang="en-US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7086600" y="37338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cxnSp>
        <p:nvCxnSpPr>
          <p:cNvPr id="45" name="Straight Arrow Connector 44"/>
          <p:cNvCxnSpPr/>
          <p:nvPr/>
        </p:nvCxnSpPr>
        <p:spPr>
          <a:xfrm rot="10800000">
            <a:off x="4343400" y="32004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10800000" flipV="1">
            <a:off x="5943600" y="3581400"/>
            <a:ext cx="10668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 flipV="1">
            <a:off x="3352804" y="3886200"/>
            <a:ext cx="1219197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4724400" y="3581400"/>
            <a:ext cx="11430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Outgoing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438400" y="5334000"/>
            <a:ext cx="56993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Mailhubs route all mail through a mail filter (“milter”)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Mail filters include Spam Assassin and Anti-Virus scanning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Spam Assassin screens mail, assigns a “Spamscreen” score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590800" y="2237601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“mit.edu”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4741014" y="3304401"/>
            <a:ext cx="1354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“outgoing.mit.edu”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5: spam is a big problem</a:t>
            </a:r>
            <a:endParaRPr lang="en-US" dirty="0"/>
          </a:p>
        </p:txBody>
      </p:sp>
      <p:sp>
        <p:nvSpPr>
          <p:cNvPr id="4" name="16-Point Star 3"/>
          <p:cNvSpPr/>
          <p:nvPr/>
        </p:nvSpPr>
        <p:spPr>
          <a:xfrm>
            <a:off x="304800" y="1676400"/>
            <a:ext cx="1524000" cy="3352800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Internet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1905000" y="38862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3657600" y="32004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7391400" y="26670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4953000" y="32004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7391400" y="32004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7010400" y="2895601"/>
            <a:ext cx="3048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6553200" y="3581400"/>
            <a:ext cx="7620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429000" y="2514600"/>
            <a:ext cx="6096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DMZ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2971800" y="3581400"/>
            <a:ext cx="6096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DMZ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114800" y="2819400"/>
            <a:ext cx="2286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3657600" y="3886200"/>
            <a:ext cx="1600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419600" y="2514600"/>
            <a:ext cx="9144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Mailhub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5334000" y="3581400"/>
            <a:ext cx="11430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Outgoing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5867400" y="2514600"/>
            <a:ext cx="10668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Post Office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5410198" y="2819400"/>
            <a:ext cx="3810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133600" y="2514600"/>
            <a:ext cx="914400" cy="609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Barracuda</a:t>
            </a:r>
            <a:endParaRPr lang="en-US" sz="14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124200" y="2819400"/>
            <a:ext cx="2286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828798" y="2819400"/>
            <a:ext cx="2286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334000" y="2209800"/>
            <a:ext cx="306388" cy="2293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5486400" y="1600200"/>
            <a:ext cx="1066800" cy="609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Other</a:t>
            </a:r>
          </a:p>
          <a:p>
            <a:pPr algn="ctr"/>
            <a:r>
              <a:rPr lang="en-US" sz="1400" dirty="0" smtClean="0"/>
              <a:t>MIT</a:t>
            </a:r>
            <a:endParaRPr lang="en-US" sz="1400" dirty="0"/>
          </a:p>
        </p:txBody>
      </p:sp>
      <p:sp>
        <p:nvSpPr>
          <p:cNvPr id="46" name="Freeform 45"/>
          <p:cNvSpPr/>
          <p:nvPr/>
        </p:nvSpPr>
        <p:spPr>
          <a:xfrm>
            <a:off x="4426858" y="2111829"/>
            <a:ext cx="101599" cy="337457"/>
          </a:xfrm>
          <a:custGeom>
            <a:avLst/>
            <a:gdLst>
              <a:gd name="connsiteX0" fmla="*/ 101599 w 101599"/>
              <a:gd name="connsiteY0" fmla="*/ 337457 h 337457"/>
              <a:gd name="connsiteX1" fmla="*/ 3628 w 101599"/>
              <a:gd name="connsiteY1" fmla="*/ 174171 h 337457"/>
              <a:gd name="connsiteX2" fmla="*/ 79828 w 101599"/>
              <a:gd name="connsiteY2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9" h="337457">
                <a:moveTo>
                  <a:pt x="101599" y="337457"/>
                </a:moveTo>
                <a:cubicBezTo>
                  <a:pt x="54428" y="283935"/>
                  <a:pt x="7257" y="230414"/>
                  <a:pt x="3628" y="174171"/>
                </a:cubicBezTo>
                <a:cubicBezTo>
                  <a:pt x="0" y="117928"/>
                  <a:pt x="39914" y="58964"/>
                  <a:pt x="79828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 rot="10800000">
            <a:off x="4546601" y="2133600"/>
            <a:ext cx="101599" cy="337457"/>
          </a:xfrm>
          <a:custGeom>
            <a:avLst/>
            <a:gdLst>
              <a:gd name="connsiteX0" fmla="*/ 101599 w 101599"/>
              <a:gd name="connsiteY0" fmla="*/ 337457 h 337457"/>
              <a:gd name="connsiteX1" fmla="*/ 3628 w 101599"/>
              <a:gd name="connsiteY1" fmla="*/ 174171 h 337457"/>
              <a:gd name="connsiteX2" fmla="*/ 79828 w 101599"/>
              <a:gd name="connsiteY2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9" h="337457">
                <a:moveTo>
                  <a:pt x="101599" y="337457"/>
                </a:moveTo>
                <a:cubicBezTo>
                  <a:pt x="54428" y="283935"/>
                  <a:pt x="7257" y="230414"/>
                  <a:pt x="3628" y="174171"/>
                </a:cubicBezTo>
                <a:cubicBezTo>
                  <a:pt x="0" y="117928"/>
                  <a:pt x="39914" y="58964"/>
                  <a:pt x="79828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114800" y="1600200"/>
            <a:ext cx="838200" cy="457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Spam Assassin</a:t>
            </a:r>
            <a:endParaRPr lang="en-US" sz="1400" dirty="0"/>
          </a:p>
        </p:txBody>
      </p:sp>
      <p:sp>
        <p:nvSpPr>
          <p:cNvPr id="49" name="Rounded Rectangle 48"/>
          <p:cNvSpPr/>
          <p:nvPr/>
        </p:nvSpPr>
        <p:spPr>
          <a:xfrm>
            <a:off x="7391400" y="37338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2438400" y="5334000"/>
            <a:ext cx="4869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Barracuda, commercial product, fights spam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Can block obvious spam from ever reaching MIT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209800" y="2237601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“mit.edu”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5334000" y="3304401"/>
            <a:ext cx="1354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“outgoing.mit.edu”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Version 6: add Exchange </a:t>
            </a:r>
            <a:r>
              <a:rPr lang="en-US" smtClean="0"/>
              <a:t>(simplified)</a:t>
            </a:r>
            <a:endParaRPr lang="en-US" dirty="0"/>
          </a:p>
        </p:txBody>
      </p:sp>
      <p:sp>
        <p:nvSpPr>
          <p:cNvPr id="4" name="16-Point Star 3"/>
          <p:cNvSpPr/>
          <p:nvPr/>
        </p:nvSpPr>
        <p:spPr>
          <a:xfrm>
            <a:off x="304800" y="1676400"/>
            <a:ext cx="1524000" cy="3352800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Internet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1905000" y="38862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3657600" y="32004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7391400" y="23622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sp>
        <p:nvSpPr>
          <p:cNvPr id="18" name="Rounded Rectangle 17"/>
          <p:cNvSpPr/>
          <p:nvPr/>
        </p:nvSpPr>
        <p:spPr>
          <a:xfrm>
            <a:off x="7391400" y="28956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7010402" y="2819401"/>
            <a:ext cx="304799" cy="3047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429000" y="2514600"/>
            <a:ext cx="6096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DMZ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2971800" y="3581400"/>
            <a:ext cx="6096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DMZ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114800" y="2819400"/>
            <a:ext cx="2286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419600" y="2514600"/>
            <a:ext cx="9144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Mailhub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5867400" y="2514600"/>
            <a:ext cx="10668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Post Office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5410198" y="2819400"/>
            <a:ext cx="3810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133600" y="2514600"/>
            <a:ext cx="9144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Barracuda</a:t>
            </a:r>
            <a:endParaRPr lang="en-US" sz="14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124200" y="2819400"/>
            <a:ext cx="2286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828798" y="2819400"/>
            <a:ext cx="2286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334000" y="2209800"/>
            <a:ext cx="306388" cy="2293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5486400" y="1600200"/>
            <a:ext cx="1066800" cy="609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Other</a:t>
            </a:r>
          </a:p>
          <a:p>
            <a:pPr algn="ctr"/>
            <a:r>
              <a:rPr lang="en-US" sz="1400" dirty="0" smtClean="0"/>
              <a:t>MIT</a:t>
            </a:r>
            <a:endParaRPr lang="en-US" sz="1400" dirty="0"/>
          </a:p>
        </p:txBody>
      </p:sp>
      <p:sp>
        <p:nvSpPr>
          <p:cNvPr id="46" name="Freeform 45"/>
          <p:cNvSpPr/>
          <p:nvPr/>
        </p:nvSpPr>
        <p:spPr>
          <a:xfrm>
            <a:off x="4426858" y="2111829"/>
            <a:ext cx="101599" cy="337457"/>
          </a:xfrm>
          <a:custGeom>
            <a:avLst/>
            <a:gdLst>
              <a:gd name="connsiteX0" fmla="*/ 101599 w 101599"/>
              <a:gd name="connsiteY0" fmla="*/ 337457 h 337457"/>
              <a:gd name="connsiteX1" fmla="*/ 3628 w 101599"/>
              <a:gd name="connsiteY1" fmla="*/ 174171 h 337457"/>
              <a:gd name="connsiteX2" fmla="*/ 79828 w 101599"/>
              <a:gd name="connsiteY2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9" h="337457">
                <a:moveTo>
                  <a:pt x="101599" y="337457"/>
                </a:moveTo>
                <a:cubicBezTo>
                  <a:pt x="54428" y="283935"/>
                  <a:pt x="7257" y="230414"/>
                  <a:pt x="3628" y="174171"/>
                </a:cubicBezTo>
                <a:cubicBezTo>
                  <a:pt x="0" y="117928"/>
                  <a:pt x="39914" y="58964"/>
                  <a:pt x="79828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 rot="10800000">
            <a:off x="4546601" y="2133600"/>
            <a:ext cx="101599" cy="337457"/>
          </a:xfrm>
          <a:custGeom>
            <a:avLst/>
            <a:gdLst>
              <a:gd name="connsiteX0" fmla="*/ 101599 w 101599"/>
              <a:gd name="connsiteY0" fmla="*/ 337457 h 337457"/>
              <a:gd name="connsiteX1" fmla="*/ 3628 w 101599"/>
              <a:gd name="connsiteY1" fmla="*/ 174171 h 337457"/>
              <a:gd name="connsiteX2" fmla="*/ 79828 w 101599"/>
              <a:gd name="connsiteY2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9" h="337457">
                <a:moveTo>
                  <a:pt x="101599" y="337457"/>
                </a:moveTo>
                <a:cubicBezTo>
                  <a:pt x="54428" y="283935"/>
                  <a:pt x="7257" y="230414"/>
                  <a:pt x="3628" y="174171"/>
                </a:cubicBezTo>
                <a:cubicBezTo>
                  <a:pt x="0" y="117928"/>
                  <a:pt x="39914" y="58964"/>
                  <a:pt x="79828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114800" y="1600200"/>
            <a:ext cx="838200" cy="457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Spam Assassin</a:t>
            </a:r>
            <a:endParaRPr lang="en-US" sz="1400" dirty="0"/>
          </a:p>
        </p:txBody>
      </p:sp>
      <p:sp>
        <p:nvSpPr>
          <p:cNvPr id="49" name="Rounded Rectangle 48"/>
          <p:cNvSpPr/>
          <p:nvPr/>
        </p:nvSpPr>
        <p:spPr>
          <a:xfrm>
            <a:off x="7391400" y="34290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5715000" y="4572000"/>
            <a:ext cx="1066800" cy="609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Exchange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54" name="Rounded Rectangle 53"/>
          <p:cNvSpPr/>
          <p:nvPr/>
        </p:nvSpPr>
        <p:spPr>
          <a:xfrm>
            <a:off x="7391400" y="3962400"/>
            <a:ext cx="1371600" cy="533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sp>
        <p:nvSpPr>
          <p:cNvPr id="55" name="Freeform 54"/>
          <p:cNvSpPr/>
          <p:nvPr/>
        </p:nvSpPr>
        <p:spPr>
          <a:xfrm rot="10800000">
            <a:off x="4701162" y="3200400"/>
            <a:ext cx="937638" cy="1556656"/>
          </a:xfrm>
          <a:custGeom>
            <a:avLst/>
            <a:gdLst>
              <a:gd name="connsiteX0" fmla="*/ 101599 w 101599"/>
              <a:gd name="connsiteY0" fmla="*/ 337457 h 337457"/>
              <a:gd name="connsiteX1" fmla="*/ 3628 w 101599"/>
              <a:gd name="connsiteY1" fmla="*/ 174171 h 337457"/>
              <a:gd name="connsiteX2" fmla="*/ 79828 w 101599"/>
              <a:gd name="connsiteY2" fmla="*/ 0 h 337457"/>
              <a:gd name="connsiteX0" fmla="*/ 931332 w 931332"/>
              <a:gd name="connsiteY0" fmla="*/ 522514 h 522514"/>
              <a:gd name="connsiteX1" fmla="*/ 122162 w 931332"/>
              <a:gd name="connsiteY1" fmla="*/ 174171 h 522514"/>
              <a:gd name="connsiteX2" fmla="*/ 198362 w 931332"/>
              <a:gd name="connsiteY2" fmla="*/ 0 h 522514"/>
              <a:gd name="connsiteX0" fmla="*/ 931332 w 931332"/>
              <a:gd name="connsiteY0" fmla="*/ 522514 h 522514"/>
              <a:gd name="connsiteX1" fmla="*/ 122162 w 931332"/>
              <a:gd name="connsiteY1" fmla="*/ 174171 h 522514"/>
              <a:gd name="connsiteX2" fmla="*/ 198362 w 931332"/>
              <a:gd name="connsiteY2" fmla="*/ 0 h 522514"/>
              <a:gd name="connsiteX0" fmla="*/ 891821 w 891821"/>
              <a:gd name="connsiteY0" fmla="*/ 598714 h 598714"/>
              <a:gd name="connsiteX1" fmla="*/ 116517 w 891821"/>
              <a:gd name="connsiteY1" fmla="*/ 174171 h 598714"/>
              <a:gd name="connsiteX2" fmla="*/ 192717 w 891821"/>
              <a:gd name="connsiteY2" fmla="*/ 0 h 598714"/>
              <a:gd name="connsiteX0" fmla="*/ 885233 w 885233"/>
              <a:gd name="connsiteY0" fmla="*/ 522514 h 522514"/>
              <a:gd name="connsiteX1" fmla="*/ 115576 w 885233"/>
              <a:gd name="connsiteY1" fmla="*/ 174171 h 522514"/>
              <a:gd name="connsiteX2" fmla="*/ 191776 w 885233"/>
              <a:gd name="connsiteY2" fmla="*/ 0 h 522514"/>
              <a:gd name="connsiteX0" fmla="*/ 1039112 w 1039112"/>
              <a:gd name="connsiteY0" fmla="*/ 1055914 h 1055914"/>
              <a:gd name="connsiteX1" fmla="*/ 269455 w 1039112"/>
              <a:gd name="connsiteY1" fmla="*/ 707571 h 1055914"/>
              <a:gd name="connsiteX2" fmla="*/ 39914 w 1039112"/>
              <a:gd name="connsiteY2" fmla="*/ 0 h 1055914"/>
              <a:gd name="connsiteX0" fmla="*/ 1039112 w 1039112"/>
              <a:gd name="connsiteY0" fmla="*/ 1055914 h 1055914"/>
              <a:gd name="connsiteX1" fmla="*/ 346195 w 1039112"/>
              <a:gd name="connsiteY1" fmla="*/ 707571 h 1055914"/>
              <a:gd name="connsiteX2" fmla="*/ 39914 w 1039112"/>
              <a:gd name="connsiteY2" fmla="*/ 0 h 1055914"/>
              <a:gd name="connsiteX0" fmla="*/ 999198 w 999198"/>
              <a:gd name="connsiteY0" fmla="*/ 1055914 h 1055914"/>
              <a:gd name="connsiteX1" fmla="*/ 306281 w 999198"/>
              <a:gd name="connsiteY1" fmla="*/ 707571 h 1055914"/>
              <a:gd name="connsiteX2" fmla="*/ 0 w 999198"/>
              <a:gd name="connsiteY2" fmla="*/ 0 h 1055914"/>
              <a:gd name="connsiteX0" fmla="*/ 815212 w 815212"/>
              <a:gd name="connsiteY0" fmla="*/ 1284514 h 1284514"/>
              <a:gd name="connsiteX1" fmla="*/ 122295 w 815212"/>
              <a:gd name="connsiteY1" fmla="*/ 936171 h 1284514"/>
              <a:gd name="connsiteX2" fmla="*/ 81440 w 815212"/>
              <a:gd name="connsiteY2" fmla="*/ 0 h 1284514"/>
              <a:gd name="connsiteX0" fmla="*/ 887986 w 887986"/>
              <a:gd name="connsiteY0" fmla="*/ 1284514 h 1284514"/>
              <a:gd name="connsiteX1" fmla="*/ 195069 w 887986"/>
              <a:gd name="connsiteY1" fmla="*/ 936171 h 1284514"/>
              <a:gd name="connsiteX2" fmla="*/ 154214 w 887986"/>
              <a:gd name="connsiteY2" fmla="*/ 0 h 1284514"/>
              <a:gd name="connsiteX0" fmla="*/ 887986 w 887986"/>
              <a:gd name="connsiteY0" fmla="*/ 1284514 h 1284514"/>
              <a:gd name="connsiteX1" fmla="*/ 195069 w 887986"/>
              <a:gd name="connsiteY1" fmla="*/ 936171 h 1284514"/>
              <a:gd name="connsiteX2" fmla="*/ 154214 w 887986"/>
              <a:gd name="connsiteY2" fmla="*/ 0 h 1284514"/>
              <a:gd name="connsiteX0" fmla="*/ 733772 w 733772"/>
              <a:gd name="connsiteY0" fmla="*/ 1284514 h 1284514"/>
              <a:gd name="connsiteX1" fmla="*/ 0 w 733772"/>
              <a:gd name="connsiteY1" fmla="*/ 0 h 1284514"/>
              <a:gd name="connsiteX0" fmla="*/ 846571 w 846571"/>
              <a:gd name="connsiteY0" fmla="*/ 1284514 h 1284514"/>
              <a:gd name="connsiteX1" fmla="*/ 112799 w 846571"/>
              <a:gd name="connsiteY1" fmla="*/ 0 h 1284514"/>
              <a:gd name="connsiteX0" fmla="*/ 946381 w 946381"/>
              <a:gd name="connsiteY0" fmla="*/ 1284514 h 1284514"/>
              <a:gd name="connsiteX1" fmla="*/ 212609 w 946381"/>
              <a:gd name="connsiteY1" fmla="*/ 0 h 1284514"/>
              <a:gd name="connsiteX0" fmla="*/ 1388341 w 1388341"/>
              <a:gd name="connsiteY0" fmla="*/ 1284514 h 1284514"/>
              <a:gd name="connsiteX1" fmla="*/ 654569 w 1388341"/>
              <a:gd name="connsiteY1" fmla="*/ 0 h 1284514"/>
              <a:gd name="connsiteX0" fmla="*/ 1388341 w 1388341"/>
              <a:gd name="connsiteY0" fmla="*/ 1284514 h 1284514"/>
              <a:gd name="connsiteX1" fmla="*/ 654569 w 1388341"/>
              <a:gd name="connsiteY1" fmla="*/ 0 h 1284514"/>
              <a:gd name="connsiteX0" fmla="*/ 1495772 w 1495772"/>
              <a:gd name="connsiteY0" fmla="*/ 1284514 h 1284514"/>
              <a:gd name="connsiteX1" fmla="*/ 654569 w 1495772"/>
              <a:gd name="connsiteY1" fmla="*/ 0 h 1284514"/>
              <a:gd name="connsiteX0" fmla="*/ 1030952 w 1030952"/>
              <a:gd name="connsiteY0" fmla="*/ 1284514 h 1284514"/>
              <a:gd name="connsiteX1" fmla="*/ 189749 w 1030952"/>
              <a:gd name="connsiteY1" fmla="*/ 0 h 1284514"/>
              <a:gd name="connsiteX0" fmla="*/ 1030952 w 1030952"/>
              <a:gd name="connsiteY0" fmla="*/ 1284514 h 1284514"/>
              <a:gd name="connsiteX1" fmla="*/ 189749 w 1030952"/>
              <a:gd name="connsiteY1" fmla="*/ 0 h 1284514"/>
              <a:gd name="connsiteX0" fmla="*/ 1709134 w 1709134"/>
              <a:gd name="connsiteY0" fmla="*/ 1208314 h 1208314"/>
              <a:gd name="connsiteX1" fmla="*/ 189749 w 1709134"/>
              <a:gd name="connsiteY1" fmla="*/ 0 h 1208314"/>
              <a:gd name="connsiteX0" fmla="*/ 1709134 w 1754103"/>
              <a:gd name="connsiteY0" fmla="*/ 1208314 h 1208314"/>
              <a:gd name="connsiteX1" fmla="*/ 189749 w 1754103"/>
              <a:gd name="connsiteY1" fmla="*/ 0 h 1208314"/>
              <a:gd name="connsiteX0" fmla="*/ 1144505 w 1189474"/>
              <a:gd name="connsiteY0" fmla="*/ 1589314 h 1589314"/>
              <a:gd name="connsiteX1" fmla="*/ 189749 w 1189474"/>
              <a:gd name="connsiteY1" fmla="*/ 0 h 1589314"/>
              <a:gd name="connsiteX0" fmla="*/ 954756 w 999725"/>
              <a:gd name="connsiteY0" fmla="*/ 1589314 h 1589314"/>
              <a:gd name="connsiteX1" fmla="*/ 0 w 999725"/>
              <a:gd name="connsiteY1" fmla="*/ 0 h 1589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9725" h="1589314">
                <a:moveTo>
                  <a:pt x="954756" y="1589314"/>
                </a:moveTo>
                <a:cubicBezTo>
                  <a:pt x="999725" y="1001123"/>
                  <a:pt x="797041" y="260531"/>
                  <a:pt x="0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Arrow Connector 55"/>
          <p:cNvCxnSpPr/>
          <p:nvPr/>
        </p:nvCxnSpPr>
        <p:spPr>
          <a:xfrm rot="10800000" flipV="1">
            <a:off x="6858000" y="44196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6858000" y="42672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10800000">
            <a:off x="6553200" y="4038600"/>
            <a:ext cx="762002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16200000" flipV="1">
            <a:off x="5753102" y="4305302"/>
            <a:ext cx="228598" cy="1523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10800000" flipV="1">
            <a:off x="6553200" y="3276600"/>
            <a:ext cx="7620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rot="10800000">
            <a:off x="3657600" y="3886200"/>
            <a:ext cx="1600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5334000" y="3581400"/>
            <a:ext cx="11430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Outgoing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2438400" y="5334000"/>
            <a:ext cx="6340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Exchange server behaves much like the other Post Office servers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Exchange receives mail via standard Moira forwarding (chpobox)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09800" y="2237601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“mit.edu”</a:t>
            </a:r>
            <a:endParaRPr lang="en-US" sz="1200" dirty="0"/>
          </a:p>
        </p:txBody>
      </p:sp>
      <p:cxnSp>
        <p:nvCxnSpPr>
          <p:cNvPr id="39" name="Straight Arrow Connector 38"/>
          <p:cNvCxnSpPr/>
          <p:nvPr/>
        </p:nvCxnSpPr>
        <p:spPr>
          <a:xfrm rot="10800000">
            <a:off x="4953000" y="32004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334000" y="3304401"/>
            <a:ext cx="1354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“outgoing.mit.edu”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2057400" y="4572000"/>
            <a:ext cx="4724400" cy="1676400"/>
          </a:xfrm>
          <a:prstGeom prst="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Version 6b: add Exchange (detail)</a:t>
            </a:r>
            <a:endParaRPr lang="en-US" dirty="0"/>
          </a:p>
        </p:txBody>
      </p:sp>
      <p:sp>
        <p:nvSpPr>
          <p:cNvPr id="4" name="16-Point Star 3"/>
          <p:cNvSpPr/>
          <p:nvPr/>
        </p:nvSpPr>
        <p:spPr>
          <a:xfrm>
            <a:off x="304800" y="1676400"/>
            <a:ext cx="1524000" cy="3352800"/>
          </a:xfrm>
          <a:prstGeom prst="star16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 Internet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1905000" y="38862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3657600" y="32004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7391400" y="23622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sp>
        <p:nvSpPr>
          <p:cNvPr id="18" name="Rounded Rectangle 17"/>
          <p:cNvSpPr/>
          <p:nvPr/>
        </p:nvSpPr>
        <p:spPr>
          <a:xfrm>
            <a:off x="7391400" y="28956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7010402" y="2819401"/>
            <a:ext cx="304799" cy="3047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429000" y="2514600"/>
            <a:ext cx="6096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DMZ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2971800" y="3581400"/>
            <a:ext cx="6096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DMZ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114800" y="2819400"/>
            <a:ext cx="2286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419600" y="2514600"/>
            <a:ext cx="9144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Mailhub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5867400" y="2514600"/>
            <a:ext cx="10668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Post Office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5410198" y="2819400"/>
            <a:ext cx="3810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133600" y="2514600"/>
            <a:ext cx="9144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Barracuda</a:t>
            </a:r>
            <a:endParaRPr lang="en-US" sz="14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124200" y="2819400"/>
            <a:ext cx="2286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828798" y="2819400"/>
            <a:ext cx="2286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334000" y="2209800"/>
            <a:ext cx="306388" cy="2293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5181600" y="1524000"/>
            <a:ext cx="914400" cy="609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Other</a:t>
            </a:r>
          </a:p>
          <a:p>
            <a:pPr algn="ctr"/>
            <a:r>
              <a:rPr lang="en-US" sz="1400" dirty="0" smtClean="0"/>
              <a:t>MIT</a:t>
            </a:r>
            <a:endParaRPr lang="en-US" sz="1400" dirty="0"/>
          </a:p>
        </p:txBody>
      </p:sp>
      <p:sp>
        <p:nvSpPr>
          <p:cNvPr id="46" name="Freeform 45"/>
          <p:cNvSpPr/>
          <p:nvPr/>
        </p:nvSpPr>
        <p:spPr>
          <a:xfrm>
            <a:off x="4426858" y="2111829"/>
            <a:ext cx="101599" cy="337457"/>
          </a:xfrm>
          <a:custGeom>
            <a:avLst/>
            <a:gdLst>
              <a:gd name="connsiteX0" fmla="*/ 101599 w 101599"/>
              <a:gd name="connsiteY0" fmla="*/ 337457 h 337457"/>
              <a:gd name="connsiteX1" fmla="*/ 3628 w 101599"/>
              <a:gd name="connsiteY1" fmla="*/ 174171 h 337457"/>
              <a:gd name="connsiteX2" fmla="*/ 79828 w 101599"/>
              <a:gd name="connsiteY2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9" h="337457">
                <a:moveTo>
                  <a:pt x="101599" y="337457"/>
                </a:moveTo>
                <a:cubicBezTo>
                  <a:pt x="54428" y="283935"/>
                  <a:pt x="7257" y="230414"/>
                  <a:pt x="3628" y="174171"/>
                </a:cubicBezTo>
                <a:cubicBezTo>
                  <a:pt x="0" y="117928"/>
                  <a:pt x="39914" y="58964"/>
                  <a:pt x="79828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 rot="10800000">
            <a:off x="4546601" y="2133600"/>
            <a:ext cx="101599" cy="337457"/>
          </a:xfrm>
          <a:custGeom>
            <a:avLst/>
            <a:gdLst>
              <a:gd name="connsiteX0" fmla="*/ 101599 w 101599"/>
              <a:gd name="connsiteY0" fmla="*/ 337457 h 337457"/>
              <a:gd name="connsiteX1" fmla="*/ 3628 w 101599"/>
              <a:gd name="connsiteY1" fmla="*/ 174171 h 337457"/>
              <a:gd name="connsiteX2" fmla="*/ 79828 w 101599"/>
              <a:gd name="connsiteY2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9" h="337457">
                <a:moveTo>
                  <a:pt x="101599" y="337457"/>
                </a:moveTo>
                <a:cubicBezTo>
                  <a:pt x="54428" y="283935"/>
                  <a:pt x="7257" y="230414"/>
                  <a:pt x="3628" y="174171"/>
                </a:cubicBezTo>
                <a:cubicBezTo>
                  <a:pt x="0" y="117928"/>
                  <a:pt x="39914" y="58964"/>
                  <a:pt x="79828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114800" y="1600200"/>
            <a:ext cx="838200" cy="457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Spam Assassin</a:t>
            </a:r>
            <a:endParaRPr lang="en-US" sz="1400" dirty="0"/>
          </a:p>
        </p:txBody>
      </p:sp>
      <p:sp>
        <p:nvSpPr>
          <p:cNvPr id="49" name="Rounded Rectangle 48"/>
          <p:cNvSpPr/>
          <p:nvPr/>
        </p:nvSpPr>
        <p:spPr>
          <a:xfrm>
            <a:off x="7391400" y="3429000"/>
            <a:ext cx="1371600" cy="53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sp>
        <p:nvSpPr>
          <p:cNvPr id="54" name="Rounded Rectangle 53"/>
          <p:cNvSpPr/>
          <p:nvPr/>
        </p:nvSpPr>
        <p:spPr>
          <a:xfrm>
            <a:off x="7391400" y="3962400"/>
            <a:ext cx="1371600" cy="533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Mail Clients</a:t>
            </a:r>
            <a:endParaRPr lang="en-US" sz="1400" dirty="0"/>
          </a:p>
        </p:txBody>
      </p:sp>
      <p:sp>
        <p:nvSpPr>
          <p:cNvPr id="55" name="Freeform 54"/>
          <p:cNvSpPr/>
          <p:nvPr/>
        </p:nvSpPr>
        <p:spPr>
          <a:xfrm rot="10800000">
            <a:off x="3333866" y="3200400"/>
            <a:ext cx="1409470" cy="1676400"/>
          </a:xfrm>
          <a:custGeom>
            <a:avLst/>
            <a:gdLst>
              <a:gd name="connsiteX0" fmla="*/ 101599 w 101599"/>
              <a:gd name="connsiteY0" fmla="*/ 337457 h 337457"/>
              <a:gd name="connsiteX1" fmla="*/ 3628 w 101599"/>
              <a:gd name="connsiteY1" fmla="*/ 174171 h 337457"/>
              <a:gd name="connsiteX2" fmla="*/ 79828 w 101599"/>
              <a:gd name="connsiteY2" fmla="*/ 0 h 337457"/>
              <a:gd name="connsiteX0" fmla="*/ 931332 w 931332"/>
              <a:gd name="connsiteY0" fmla="*/ 522514 h 522514"/>
              <a:gd name="connsiteX1" fmla="*/ 122162 w 931332"/>
              <a:gd name="connsiteY1" fmla="*/ 174171 h 522514"/>
              <a:gd name="connsiteX2" fmla="*/ 198362 w 931332"/>
              <a:gd name="connsiteY2" fmla="*/ 0 h 522514"/>
              <a:gd name="connsiteX0" fmla="*/ 931332 w 931332"/>
              <a:gd name="connsiteY0" fmla="*/ 522514 h 522514"/>
              <a:gd name="connsiteX1" fmla="*/ 122162 w 931332"/>
              <a:gd name="connsiteY1" fmla="*/ 174171 h 522514"/>
              <a:gd name="connsiteX2" fmla="*/ 198362 w 931332"/>
              <a:gd name="connsiteY2" fmla="*/ 0 h 522514"/>
              <a:gd name="connsiteX0" fmla="*/ 891821 w 891821"/>
              <a:gd name="connsiteY0" fmla="*/ 598714 h 598714"/>
              <a:gd name="connsiteX1" fmla="*/ 116517 w 891821"/>
              <a:gd name="connsiteY1" fmla="*/ 174171 h 598714"/>
              <a:gd name="connsiteX2" fmla="*/ 192717 w 891821"/>
              <a:gd name="connsiteY2" fmla="*/ 0 h 598714"/>
              <a:gd name="connsiteX0" fmla="*/ 885233 w 885233"/>
              <a:gd name="connsiteY0" fmla="*/ 522514 h 522514"/>
              <a:gd name="connsiteX1" fmla="*/ 115576 w 885233"/>
              <a:gd name="connsiteY1" fmla="*/ 174171 h 522514"/>
              <a:gd name="connsiteX2" fmla="*/ 191776 w 885233"/>
              <a:gd name="connsiteY2" fmla="*/ 0 h 522514"/>
              <a:gd name="connsiteX0" fmla="*/ 1039112 w 1039112"/>
              <a:gd name="connsiteY0" fmla="*/ 1055914 h 1055914"/>
              <a:gd name="connsiteX1" fmla="*/ 269455 w 1039112"/>
              <a:gd name="connsiteY1" fmla="*/ 707571 h 1055914"/>
              <a:gd name="connsiteX2" fmla="*/ 39914 w 1039112"/>
              <a:gd name="connsiteY2" fmla="*/ 0 h 1055914"/>
              <a:gd name="connsiteX0" fmla="*/ 1039112 w 1039112"/>
              <a:gd name="connsiteY0" fmla="*/ 1055914 h 1055914"/>
              <a:gd name="connsiteX1" fmla="*/ 346195 w 1039112"/>
              <a:gd name="connsiteY1" fmla="*/ 707571 h 1055914"/>
              <a:gd name="connsiteX2" fmla="*/ 39914 w 1039112"/>
              <a:gd name="connsiteY2" fmla="*/ 0 h 1055914"/>
              <a:gd name="connsiteX0" fmla="*/ 999198 w 999198"/>
              <a:gd name="connsiteY0" fmla="*/ 1055914 h 1055914"/>
              <a:gd name="connsiteX1" fmla="*/ 306281 w 999198"/>
              <a:gd name="connsiteY1" fmla="*/ 707571 h 1055914"/>
              <a:gd name="connsiteX2" fmla="*/ 0 w 999198"/>
              <a:gd name="connsiteY2" fmla="*/ 0 h 1055914"/>
              <a:gd name="connsiteX0" fmla="*/ 815212 w 815212"/>
              <a:gd name="connsiteY0" fmla="*/ 1284514 h 1284514"/>
              <a:gd name="connsiteX1" fmla="*/ 122295 w 815212"/>
              <a:gd name="connsiteY1" fmla="*/ 936171 h 1284514"/>
              <a:gd name="connsiteX2" fmla="*/ 81440 w 815212"/>
              <a:gd name="connsiteY2" fmla="*/ 0 h 1284514"/>
              <a:gd name="connsiteX0" fmla="*/ 887986 w 887986"/>
              <a:gd name="connsiteY0" fmla="*/ 1284514 h 1284514"/>
              <a:gd name="connsiteX1" fmla="*/ 195069 w 887986"/>
              <a:gd name="connsiteY1" fmla="*/ 936171 h 1284514"/>
              <a:gd name="connsiteX2" fmla="*/ 154214 w 887986"/>
              <a:gd name="connsiteY2" fmla="*/ 0 h 1284514"/>
              <a:gd name="connsiteX0" fmla="*/ 887986 w 887986"/>
              <a:gd name="connsiteY0" fmla="*/ 1284514 h 1284514"/>
              <a:gd name="connsiteX1" fmla="*/ 195069 w 887986"/>
              <a:gd name="connsiteY1" fmla="*/ 936171 h 1284514"/>
              <a:gd name="connsiteX2" fmla="*/ 154214 w 887986"/>
              <a:gd name="connsiteY2" fmla="*/ 0 h 1284514"/>
              <a:gd name="connsiteX0" fmla="*/ 733772 w 733772"/>
              <a:gd name="connsiteY0" fmla="*/ 1284514 h 1284514"/>
              <a:gd name="connsiteX1" fmla="*/ 0 w 733772"/>
              <a:gd name="connsiteY1" fmla="*/ 0 h 1284514"/>
              <a:gd name="connsiteX0" fmla="*/ 846571 w 846571"/>
              <a:gd name="connsiteY0" fmla="*/ 1284514 h 1284514"/>
              <a:gd name="connsiteX1" fmla="*/ 112799 w 846571"/>
              <a:gd name="connsiteY1" fmla="*/ 0 h 1284514"/>
              <a:gd name="connsiteX0" fmla="*/ 946381 w 946381"/>
              <a:gd name="connsiteY0" fmla="*/ 1284514 h 1284514"/>
              <a:gd name="connsiteX1" fmla="*/ 212609 w 946381"/>
              <a:gd name="connsiteY1" fmla="*/ 0 h 1284514"/>
              <a:gd name="connsiteX0" fmla="*/ 1388341 w 1388341"/>
              <a:gd name="connsiteY0" fmla="*/ 1284514 h 1284514"/>
              <a:gd name="connsiteX1" fmla="*/ 654569 w 1388341"/>
              <a:gd name="connsiteY1" fmla="*/ 0 h 1284514"/>
              <a:gd name="connsiteX0" fmla="*/ 1388341 w 1388341"/>
              <a:gd name="connsiteY0" fmla="*/ 1284514 h 1284514"/>
              <a:gd name="connsiteX1" fmla="*/ 654569 w 1388341"/>
              <a:gd name="connsiteY1" fmla="*/ 0 h 1284514"/>
              <a:gd name="connsiteX0" fmla="*/ 1495772 w 1495772"/>
              <a:gd name="connsiteY0" fmla="*/ 1284514 h 1284514"/>
              <a:gd name="connsiteX1" fmla="*/ 654569 w 1495772"/>
              <a:gd name="connsiteY1" fmla="*/ 0 h 1284514"/>
              <a:gd name="connsiteX0" fmla="*/ 1030952 w 1030952"/>
              <a:gd name="connsiteY0" fmla="*/ 1284514 h 1284514"/>
              <a:gd name="connsiteX1" fmla="*/ 189749 w 1030952"/>
              <a:gd name="connsiteY1" fmla="*/ 0 h 1284514"/>
              <a:gd name="connsiteX0" fmla="*/ 1030952 w 1030952"/>
              <a:gd name="connsiteY0" fmla="*/ 1284514 h 1284514"/>
              <a:gd name="connsiteX1" fmla="*/ 189749 w 1030952"/>
              <a:gd name="connsiteY1" fmla="*/ 0 h 1284514"/>
              <a:gd name="connsiteX0" fmla="*/ 1709134 w 1709134"/>
              <a:gd name="connsiteY0" fmla="*/ 1208314 h 1208314"/>
              <a:gd name="connsiteX1" fmla="*/ 189749 w 1709134"/>
              <a:gd name="connsiteY1" fmla="*/ 0 h 1208314"/>
              <a:gd name="connsiteX0" fmla="*/ 1709134 w 1754103"/>
              <a:gd name="connsiteY0" fmla="*/ 1208314 h 1208314"/>
              <a:gd name="connsiteX1" fmla="*/ 189749 w 1754103"/>
              <a:gd name="connsiteY1" fmla="*/ 0 h 1208314"/>
              <a:gd name="connsiteX0" fmla="*/ 1144505 w 1189474"/>
              <a:gd name="connsiteY0" fmla="*/ 1589314 h 1589314"/>
              <a:gd name="connsiteX1" fmla="*/ 189749 w 1189474"/>
              <a:gd name="connsiteY1" fmla="*/ 0 h 1589314"/>
              <a:gd name="connsiteX0" fmla="*/ 954756 w 999725"/>
              <a:gd name="connsiteY0" fmla="*/ 1589314 h 1589314"/>
              <a:gd name="connsiteX1" fmla="*/ 0 w 999725"/>
              <a:gd name="connsiteY1" fmla="*/ 0 h 1589314"/>
              <a:gd name="connsiteX0" fmla="*/ 0 w 2904844"/>
              <a:gd name="connsiteY0" fmla="*/ 1887310 h 1887310"/>
              <a:gd name="connsiteX1" fmla="*/ 2107803 w 2904844"/>
              <a:gd name="connsiteY1" fmla="*/ 0 h 1887310"/>
              <a:gd name="connsiteX0" fmla="*/ 0 w 2116761"/>
              <a:gd name="connsiteY0" fmla="*/ 1887310 h 1887310"/>
              <a:gd name="connsiteX1" fmla="*/ 2107803 w 2116761"/>
              <a:gd name="connsiteY1" fmla="*/ 0 h 1887310"/>
              <a:gd name="connsiteX0" fmla="*/ 267 w 2117028"/>
              <a:gd name="connsiteY0" fmla="*/ 1887310 h 1887310"/>
              <a:gd name="connsiteX1" fmla="*/ 1088288 w 2117028"/>
              <a:gd name="connsiteY1" fmla="*/ 347662 h 1887310"/>
              <a:gd name="connsiteX2" fmla="*/ 2108070 w 2117028"/>
              <a:gd name="connsiteY2" fmla="*/ 0 h 1887310"/>
              <a:gd name="connsiteX0" fmla="*/ 0 w 2116761"/>
              <a:gd name="connsiteY0" fmla="*/ 1887310 h 1887310"/>
              <a:gd name="connsiteX1" fmla="*/ 1088021 w 2116761"/>
              <a:gd name="connsiteY1" fmla="*/ 347662 h 1887310"/>
              <a:gd name="connsiteX2" fmla="*/ 2107803 w 2116761"/>
              <a:gd name="connsiteY2" fmla="*/ 0 h 1887310"/>
              <a:gd name="connsiteX0" fmla="*/ 0 w 2116761"/>
              <a:gd name="connsiteY0" fmla="*/ 1887310 h 1887310"/>
              <a:gd name="connsiteX1" fmla="*/ 1088021 w 2116761"/>
              <a:gd name="connsiteY1" fmla="*/ 347662 h 1887310"/>
              <a:gd name="connsiteX2" fmla="*/ 2107803 w 2116761"/>
              <a:gd name="connsiteY2" fmla="*/ 0 h 1887310"/>
              <a:gd name="connsiteX0" fmla="*/ 0 w 2116761"/>
              <a:gd name="connsiteY0" fmla="*/ 1887310 h 1887310"/>
              <a:gd name="connsiteX1" fmla="*/ 799047 w 2116761"/>
              <a:gd name="connsiteY1" fmla="*/ 645659 h 1887310"/>
              <a:gd name="connsiteX2" fmla="*/ 2107803 w 2116761"/>
              <a:gd name="connsiteY2" fmla="*/ 0 h 1887310"/>
              <a:gd name="connsiteX0" fmla="*/ 0 w 2116761"/>
              <a:gd name="connsiteY0" fmla="*/ 1887310 h 1887310"/>
              <a:gd name="connsiteX1" fmla="*/ 1160039 w 2116761"/>
              <a:gd name="connsiteY1" fmla="*/ 446994 h 1887310"/>
              <a:gd name="connsiteX2" fmla="*/ 2107803 w 2116761"/>
              <a:gd name="connsiteY2" fmla="*/ 0 h 1887310"/>
              <a:gd name="connsiteX0" fmla="*/ 0 w 2107803"/>
              <a:gd name="connsiteY0" fmla="*/ 1887310 h 1887310"/>
              <a:gd name="connsiteX1" fmla="*/ 1160039 w 2107803"/>
              <a:gd name="connsiteY1" fmla="*/ 446994 h 1887310"/>
              <a:gd name="connsiteX2" fmla="*/ 2107803 w 2107803"/>
              <a:gd name="connsiteY2" fmla="*/ 0 h 1887310"/>
              <a:gd name="connsiteX0" fmla="*/ 0 w 1502801"/>
              <a:gd name="connsiteY0" fmla="*/ 2076041 h 2076041"/>
              <a:gd name="connsiteX1" fmla="*/ 1160039 w 1502801"/>
              <a:gd name="connsiteY1" fmla="*/ 635725 h 2076041"/>
              <a:gd name="connsiteX2" fmla="*/ 1502801 w 1502801"/>
              <a:gd name="connsiteY2" fmla="*/ 0 h 2076041"/>
              <a:gd name="connsiteX0" fmla="*/ 0 w 1502801"/>
              <a:gd name="connsiteY0" fmla="*/ 2076041 h 2076041"/>
              <a:gd name="connsiteX1" fmla="*/ 591321 w 1502801"/>
              <a:gd name="connsiteY1" fmla="*/ 918822 h 2076041"/>
              <a:gd name="connsiteX2" fmla="*/ 1502801 w 1502801"/>
              <a:gd name="connsiteY2" fmla="*/ 0 h 2076041"/>
              <a:gd name="connsiteX0" fmla="*/ 0 w 1502801"/>
              <a:gd name="connsiteY0" fmla="*/ 2076041 h 2076041"/>
              <a:gd name="connsiteX1" fmla="*/ 1502801 w 1502801"/>
              <a:gd name="connsiteY1" fmla="*/ 0 h 2076041"/>
              <a:gd name="connsiteX0" fmla="*/ 0 w 1502801"/>
              <a:gd name="connsiteY0" fmla="*/ 2076041 h 2076041"/>
              <a:gd name="connsiteX1" fmla="*/ 1502801 w 1502801"/>
              <a:gd name="connsiteY1" fmla="*/ 0 h 2076041"/>
              <a:gd name="connsiteX0" fmla="*/ 0 w 1502801"/>
              <a:gd name="connsiteY0" fmla="*/ 2076041 h 2076041"/>
              <a:gd name="connsiteX1" fmla="*/ 1502801 w 1502801"/>
              <a:gd name="connsiteY1" fmla="*/ 0 h 2076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02801" h="2076041">
                <a:moveTo>
                  <a:pt x="0" y="2076041"/>
                </a:moveTo>
                <a:cubicBezTo>
                  <a:pt x="268803" y="1195296"/>
                  <a:pt x="734917" y="503283"/>
                  <a:pt x="1502801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Arrow Connector 55"/>
          <p:cNvCxnSpPr/>
          <p:nvPr/>
        </p:nvCxnSpPr>
        <p:spPr>
          <a:xfrm rot="10800000" flipV="1">
            <a:off x="6629400" y="44196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6629400" y="42672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10800000">
            <a:off x="6553200" y="4038600"/>
            <a:ext cx="762002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4724400" y="4267200"/>
            <a:ext cx="8382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10800000" flipV="1">
            <a:off x="6553200" y="3276600"/>
            <a:ext cx="7620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rot="10800000">
            <a:off x="3657600" y="3886200"/>
            <a:ext cx="1600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5334000" y="3581400"/>
            <a:ext cx="11430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Outgoing</a:t>
            </a:r>
          </a:p>
          <a:p>
            <a:pPr algn="ctr"/>
            <a:r>
              <a:rPr lang="en-US" sz="1400" dirty="0" smtClean="0"/>
              <a:t>servers</a:t>
            </a:r>
            <a:endParaRPr lang="en-US" sz="1400" dirty="0"/>
          </a:p>
        </p:txBody>
      </p:sp>
      <p:sp>
        <p:nvSpPr>
          <p:cNvPr id="35" name="Freeform 34"/>
          <p:cNvSpPr/>
          <p:nvPr/>
        </p:nvSpPr>
        <p:spPr>
          <a:xfrm>
            <a:off x="6636658" y="2079171"/>
            <a:ext cx="101599" cy="337457"/>
          </a:xfrm>
          <a:custGeom>
            <a:avLst/>
            <a:gdLst>
              <a:gd name="connsiteX0" fmla="*/ 101599 w 101599"/>
              <a:gd name="connsiteY0" fmla="*/ 337457 h 337457"/>
              <a:gd name="connsiteX1" fmla="*/ 3628 w 101599"/>
              <a:gd name="connsiteY1" fmla="*/ 174171 h 337457"/>
              <a:gd name="connsiteX2" fmla="*/ 79828 w 101599"/>
              <a:gd name="connsiteY2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9" h="337457">
                <a:moveTo>
                  <a:pt x="101599" y="337457"/>
                </a:moveTo>
                <a:cubicBezTo>
                  <a:pt x="54428" y="283935"/>
                  <a:pt x="7257" y="230414"/>
                  <a:pt x="3628" y="174171"/>
                </a:cubicBezTo>
                <a:cubicBezTo>
                  <a:pt x="0" y="117928"/>
                  <a:pt x="39914" y="58964"/>
                  <a:pt x="79828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 rot="10800000">
            <a:off x="6756401" y="2100942"/>
            <a:ext cx="101599" cy="337457"/>
          </a:xfrm>
          <a:custGeom>
            <a:avLst/>
            <a:gdLst>
              <a:gd name="connsiteX0" fmla="*/ 101599 w 101599"/>
              <a:gd name="connsiteY0" fmla="*/ 337457 h 337457"/>
              <a:gd name="connsiteX1" fmla="*/ 3628 w 101599"/>
              <a:gd name="connsiteY1" fmla="*/ 174171 h 337457"/>
              <a:gd name="connsiteX2" fmla="*/ 79828 w 101599"/>
              <a:gd name="connsiteY2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599" h="337457">
                <a:moveTo>
                  <a:pt x="101599" y="337457"/>
                </a:moveTo>
                <a:cubicBezTo>
                  <a:pt x="54428" y="283935"/>
                  <a:pt x="7257" y="230414"/>
                  <a:pt x="3628" y="174171"/>
                </a:cubicBezTo>
                <a:cubicBezTo>
                  <a:pt x="0" y="117928"/>
                  <a:pt x="39914" y="58964"/>
                  <a:pt x="79828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324600" y="1567542"/>
            <a:ext cx="9906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Brightmail</a:t>
            </a:r>
            <a:endParaRPr lang="en-US" sz="1400" dirty="0"/>
          </a:p>
        </p:txBody>
      </p:sp>
      <p:sp>
        <p:nvSpPr>
          <p:cNvPr id="40" name="Rectangle 39"/>
          <p:cNvSpPr/>
          <p:nvPr/>
        </p:nvSpPr>
        <p:spPr>
          <a:xfrm>
            <a:off x="2286000" y="4800600"/>
            <a:ext cx="9906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Brightmail</a:t>
            </a:r>
            <a:endParaRPr lang="en-US" sz="1400" dirty="0"/>
          </a:p>
        </p:txBody>
      </p:sp>
      <p:sp>
        <p:nvSpPr>
          <p:cNvPr id="43" name="Rectangle 42"/>
          <p:cNvSpPr/>
          <p:nvPr/>
        </p:nvSpPr>
        <p:spPr>
          <a:xfrm>
            <a:off x="4191000" y="5410200"/>
            <a:ext cx="990600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Exchange Mailbox servers</a:t>
            </a:r>
            <a:endParaRPr lang="en-US" sz="1400" dirty="0"/>
          </a:p>
        </p:txBody>
      </p:sp>
      <p:sp>
        <p:nvSpPr>
          <p:cNvPr id="50" name="Rectangle 49"/>
          <p:cNvSpPr/>
          <p:nvPr/>
        </p:nvSpPr>
        <p:spPr>
          <a:xfrm>
            <a:off x="5638800" y="4724400"/>
            <a:ext cx="9144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Client-facing </a:t>
            </a:r>
            <a:r>
              <a:rPr lang="en-US" sz="1400" dirty="0" smtClean="0"/>
              <a:t>servers</a:t>
            </a:r>
            <a:endParaRPr lang="en-US" sz="1400" dirty="0" smtClean="0"/>
          </a:p>
        </p:txBody>
      </p:sp>
      <p:sp>
        <p:nvSpPr>
          <p:cNvPr id="51" name="Rectangle 50"/>
          <p:cNvSpPr/>
          <p:nvPr/>
        </p:nvSpPr>
        <p:spPr>
          <a:xfrm>
            <a:off x="2667000" y="5486400"/>
            <a:ext cx="990600" cy="533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Inbound servers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962400" y="4724400"/>
            <a:ext cx="990600" cy="533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smtClean="0"/>
              <a:t>Outbound servers</a:t>
            </a:r>
            <a:endParaRPr lang="en-US" sz="1400" dirty="0" smtClean="0"/>
          </a:p>
        </p:txBody>
      </p:sp>
      <p:cxnSp>
        <p:nvCxnSpPr>
          <p:cNvPr id="61" name="Straight Arrow Connector 60"/>
          <p:cNvCxnSpPr/>
          <p:nvPr/>
        </p:nvCxnSpPr>
        <p:spPr>
          <a:xfrm rot="16200000" flipH="1">
            <a:off x="2781300" y="52959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3733800" y="5789612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rot="5400000" flipH="1" flipV="1">
            <a:off x="5219700" y="52197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5400000">
            <a:off x="5219700" y="53721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rot="5400000" flipH="1">
            <a:off x="4457701" y="5295900"/>
            <a:ext cx="152399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781800" y="5029200"/>
            <a:ext cx="2241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/>
              <a:t> Brightmail box fights spam,</a:t>
            </a:r>
            <a:br>
              <a:rPr lang="en-US" sz="1200" dirty="0" smtClean="0"/>
            </a:br>
            <a:r>
              <a:rPr lang="en-US" sz="1200" dirty="0" smtClean="0"/>
              <a:t>   puts stuff in Spam Quarantine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 Exchange’s Outbound edge</a:t>
            </a:r>
            <a:br>
              <a:rPr lang="en-US" sz="1200" dirty="0" smtClean="0"/>
            </a:br>
            <a:r>
              <a:rPr lang="en-US" sz="1200" dirty="0" smtClean="0"/>
              <a:t>   server will rewrite headers:</a:t>
            </a:r>
            <a:br>
              <a:rPr lang="en-US" sz="1200" dirty="0" smtClean="0"/>
            </a:br>
            <a:r>
              <a:rPr lang="en-US" sz="1200" dirty="0" smtClean="0"/>
              <a:t>   “me@exchange.mit.edu” is</a:t>
            </a:r>
            <a:br>
              <a:rPr lang="en-US" sz="1200" dirty="0" smtClean="0"/>
            </a:br>
            <a:r>
              <a:rPr lang="en-US" sz="1200" dirty="0" smtClean="0"/>
              <a:t>   changed into “me@mit.edu”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108792" y="4523601"/>
            <a:ext cx="1396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“exchange.mit.edu”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2209800" y="2237601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“mit.edu”</a:t>
            </a:r>
            <a:endParaRPr lang="en-US" sz="1200" dirty="0"/>
          </a:p>
        </p:txBody>
      </p:sp>
      <p:cxnSp>
        <p:nvCxnSpPr>
          <p:cNvPr id="67" name="Straight Arrow Connector 66"/>
          <p:cNvCxnSpPr/>
          <p:nvPr/>
        </p:nvCxnSpPr>
        <p:spPr>
          <a:xfrm rot="10800000">
            <a:off x="4953000" y="32004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334000" y="3304401"/>
            <a:ext cx="1354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“outgoing.mit.edu”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431</TotalTime>
  <Words>506</Words>
  <Application>Microsoft Office PowerPoint</Application>
  <PresentationFormat>On-screen Show (4:3)</PresentationFormat>
  <Paragraphs>148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Mapping the MIT Mail System An approximate sketch</vt:lpstr>
      <vt:lpstr>Version 1: at first, things are simple</vt:lpstr>
      <vt:lpstr>Version 2: personal computers arrive</vt:lpstr>
      <vt:lpstr>Version 3: don’t trust the Internet</vt:lpstr>
      <vt:lpstr>Version 4: spam is annoying</vt:lpstr>
      <vt:lpstr>Version 5: spam is a big problem</vt:lpstr>
      <vt:lpstr>Version 6: add Exchange (simplified)</vt:lpstr>
      <vt:lpstr>Version 6b: add Exchange (detail)</vt:lpstr>
    </vt:vector>
  </TitlesOfParts>
  <Company>Massachusetts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MIT Mail Servers</dc:title>
  <dc:creator>Jacob Morzinski</dc:creator>
  <cp:lastModifiedBy>Jacob Morzinski</cp:lastModifiedBy>
  <cp:revision>58</cp:revision>
  <dcterms:created xsi:type="dcterms:W3CDTF">2009-05-14T20:17:44Z</dcterms:created>
  <dcterms:modified xsi:type="dcterms:W3CDTF">2009-05-14T20:36:04Z</dcterms:modified>
</cp:coreProperties>
</file>